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Georgia Pro" panose="02040502050405020303" pitchFamily="18" charset="0"/>
      <p:regular r:id="rId18"/>
    </p:embeddedFont>
    <p:embeddedFont>
      <p:font typeface="Georgia Pro Bold" panose="020B0604020202020204" charset="0"/>
      <p:regular r:id="rId19"/>
    </p:embeddedFont>
    <p:embeddedFont>
      <p:font typeface="Hudson NY Regular 1" panose="020B0604020202020204" charset="0"/>
      <p:regular r:id="rId20"/>
    </p:embeddedFont>
    <p:embeddedFont>
      <p:font typeface="Hudson NY Regular 2"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892"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filmlapland.location.pro"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filmlapland.fi/practical-information/funding-2/get-in-touch/"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8059804" y="437269"/>
            <a:ext cx="2061179" cy="591431"/>
          </a:xfrm>
          <a:custGeom>
            <a:avLst/>
            <a:gdLst/>
            <a:ahLst/>
            <a:cxnLst/>
            <a:rect l="l" t="t" r="r" b="b"/>
            <a:pathLst>
              <a:path w="2061179" h="591431">
                <a:moveTo>
                  <a:pt x="0" y="0"/>
                </a:moveTo>
                <a:lnTo>
                  <a:pt x="2061179" y="0"/>
                </a:lnTo>
                <a:lnTo>
                  <a:pt x="2061179" y="591431"/>
                </a:lnTo>
                <a:lnTo>
                  <a:pt x="0" y="591431"/>
                </a:lnTo>
                <a:lnTo>
                  <a:pt x="0" y="0"/>
                </a:lnTo>
                <a:close/>
              </a:path>
            </a:pathLst>
          </a:custGeom>
          <a:blipFill>
            <a:blip r:embed="rId2"/>
            <a:stretch>
              <a:fillRect l="-13633" t="-97845" r="-13633" b="-97843"/>
            </a:stretch>
          </a:blipFill>
        </p:spPr>
        <p:txBody>
          <a:bodyPr/>
          <a:lstStyle/>
          <a:p>
            <a:endParaRPr lang="fi-FI"/>
          </a:p>
        </p:txBody>
      </p:sp>
      <p:sp>
        <p:nvSpPr>
          <p:cNvPr id="3" name="TextBox 3"/>
          <p:cNvSpPr txBox="1"/>
          <p:nvPr/>
        </p:nvSpPr>
        <p:spPr>
          <a:xfrm>
            <a:off x="949097" y="2492239"/>
            <a:ext cx="16282592" cy="3069137"/>
          </a:xfrm>
          <a:prstGeom prst="rect">
            <a:avLst/>
          </a:prstGeom>
        </p:spPr>
        <p:txBody>
          <a:bodyPr lIns="0" tIns="0" rIns="0" bIns="0" rtlCol="0" anchor="t">
            <a:spAutoFit/>
          </a:bodyPr>
          <a:lstStyle/>
          <a:p>
            <a:pPr algn="l">
              <a:lnSpc>
                <a:spcPts val="11234"/>
              </a:lnSpc>
            </a:pPr>
            <a:r>
              <a:rPr lang="en-US" sz="11875">
                <a:solidFill>
                  <a:srgbClr val="FFFFFF"/>
                </a:solidFill>
                <a:latin typeface="Hudson NY Regular 1"/>
                <a:ea typeface="Hudson NY Regular 1"/>
                <a:cs typeface="Hudson NY Regular 1"/>
                <a:sym typeface="Hudson NY Regular 1"/>
              </a:rPr>
              <a:t>Lapin elokuvakomissio &amp;</a:t>
            </a:r>
          </a:p>
          <a:p>
            <a:pPr algn="l">
              <a:lnSpc>
                <a:spcPts val="11234"/>
              </a:lnSpc>
            </a:pPr>
            <a:r>
              <a:rPr lang="en-US" sz="11875">
                <a:solidFill>
                  <a:srgbClr val="FFFFFF"/>
                </a:solidFill>
                <a:latin typeface="Hudson NY Regular 1"/>
                <a:ea typeface="Hudson NY Regular 1"/>
                <a:cs typeface="Hudson NY Regular 1"/>
                <a:sym typeface="Hudson NY Regular 1"/>
              </a:rPr>
              <a:t>Location Pro</a:t>
            </a:r>
          </a:p>
        </p:txBody>
      </p:sp>
      <p:sp>
        <p:nvSpPr>
          <p:cNvPr id="4" name="TextBox 4"/>
          <p:cNvSpPr txBox="1"/>
          <p:nvPr/>
        </p:nvSpPr>
        <p:spPr>
          <a:xfrm>
            <a:off x="1028700" y="7645969"/>
            <a:ext cx="5380920" cy="2002917"/>
          </a:xfrm>
          <a:prstGeom prst="rect">
            <a:avLst/>
          </a:prstGeom>
        </p:spPr>
        <p:txBody>
          <a:bodyPr lIns="0" tIns="0" rIns="0" bIns="0" rtlCol="0" anchor="t">
            <a:spAutoFit/>
          </a:bodyPr>
          <a:lstStyle/>
          <a:p>
            <a:pPr algn="l">
              <a:lnSpc>
                <a:spcPts val="3159"/>
              </a:lnSpc>
            </a:pPr>
            <a:r>
              <a:rPr lang="en-US" sz="2025">
                <a:solidFill>
                  <a:srgbClr val="FFFFFF"/>
                </a:solidFill>
                <a:latin typeface="Hudson NY Regular 2"/>
                <a:ea typeface="Hudson NY Regular 2"/>
                <a:cs typeface="Hudson NY Regular 2"/>
                <a:sym typeface="Hudson NY Regular 2"/>
              </a:rPr>
              <a:t>Ida Tirkkonen</a:t>
            </a:r>
          </a:p>
          <a:p>
            <a:pPr algn="l">
              <a:lnSpc>
                <a:spcPts val="3159"/>
              </a:lnSpc>
            </a:pPr>
            <a:r>
              <a:rPr lang="en-US" sz="2025">
                <a:solidFill>
                  <a:srgbClr val="FFFFFF"/>
                </a:solidFill>
                <a:latin typeface="Hudson NY Regular 2"/>
                <a:ea typeface="Hudson NY Regular 2"/>
                <a:cs typeface="Hudson NY Regular 2"/>
                <a:sym typeface="Hudson NY Regular 2"/>
              </a:rPr>
              <a:t>elokuvakomissaari</a:t>
            </a:r>
          </a:p>
          <a:p>
            <a:pPr algn="l">
              <a:lnSpc>
                <a:spcPts val="3159"/>
              </a:lnSpc>
            </a:pPr>
            <a:r>
              <a:rPr lang="en-US" sz="2025">
                <a:solidFill>
                  <a:srgbClr val="FFFFFF"/>
                </a:solidFill>
                <a:latin typeface="Hudson NY Regular 2"/>
                <a:ea typeface="Hudson NY Regular 2"/>
                <a:cs typeface="Hudson NY Regular 2"/>
                <a:sym typeface="Hudson NY Regular 2"/>
              </a:rPr>
              <a:t>+358 40 354 5322</a:t>
            </a:r>
          </a:p>
          <a:p>
            <a:pPr algn="l">
              <a:lnSpc>
                <a:spcPts val="3159"/>
              </a:lnSpc>
            </a:pPr>
            <a:r>
              <a:rPr lang="en-US" sz="2025">
                <a:solidFill>
                  <a:srgbClr val="FFFFFF"/>
                </a:solidFill>
                <a:latin typeface="Hudson NY Regular 2"/>
                <a:ea typeface="Hudson NY Regular 2"/>
                <a:cs typeface="Hudson NY Regular 2"/>
                <a:sym typeface="Hudson NY Regular 2"/>
              </a:rPr>
              <a:t>ida.tirkkonen@filmlapland.fi</a:t>
            </a:r>
          </a:p>
          <a:p>
            <a:pPr algn="l">
              <a:lnSpc>
                <a:spcPts val="3159"/>
              </a:lnSpc>
            </a:pPr>
            <a:endParaRPr lang="en-US" sz="2025">
              <a:solidFill>
                <a:srgbClr val="FFFFFF"/>
              </a:solidFill>
              <a:latin typeface="Hudson NY Regular 2"/>
              <a:ea typeface="Hudson NY Regular 2"/>
              <a:cs typeface="Hudson NY Regular 2"/>
              <a:sym typeface="Hudson NY Regular 2"/>
            </a:endParaRPr>
          </a:p>
        </p:txBody>
      </p:sp>
      <p:sp>
        <p:nvSpPr>
          <p:cNvPr id="5" name="TextBox 5"/>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FFFFFF"/>
                </a:solidFill>
                <a:latin typeface="Hudson NY Regular 1"/>
                <a:ea typeface="Hudson NY Regular 1"/>
                <a:cs typeface="Hudson NY Regular 1"/>
                <a:sym typeface="Hudson NY Regular 1"/>
              </a:rPr>
              <a:t>3.2.2026</a:t>
            </a:r>
          </a:p>
        </p:txBody>
      </p:sp>
      <p:sp>
        <p:nvSpPr>
          <p:cNvPr id="6" name="TextBox 6"/>
          <p:cNvSpPr txBox="1"/>
          <p:nvPr/>
        </p:nvSpPr>
        <p:spPr>
          <a:xfrm>
            <a:off x="5042151" y="7645969"/>
            <a:ext cx="5380920" cy="2002917"/>
          </a:xfrm>
          <a:prstGeom prst="rect">
            <a:avLst/>
          </a:prstGeom>
        </p:spPr>
        <p:txBody>
          <a:bodyPr lIns="0" tIns="0" rIns="0" bIns="0" rtlCol="0" anchor="t">
            <a:spAutoFit/>
          </a:bodyPr>
          <a:lstStyle/>
          <a:p>
            <a:pPr algn="l">
              <a:lnSpc>
                <a:spcPts val="3159"/>
              </a:lnSpc>
            </a:pPr>
            <a:r>
              <a:rPr lang="en-US" sz="2025">
                <a:solidFill>
                  <a:srgbClr val="FFFFFF"/>
                </a:solidFill>
                <a:latin typeface="Hudson NY Regular 2"/>
                <a:ea typeface="Hudson NY Regular 2"/>
                <a:cs typeface="Hudson NY Regular 2"/>
                <a:sym typeface="Hudson NY Regular 2"/>
              </a:rPr>
              <a:t>Kirsikka Paakkinen</a:t>
            </a:r>
          </a:p>
          <a:p>
            <a:pPr algn="l">
              <a:lnSpc>
                <a:spcPts val="3159"/>
              </a:lnSpc>
            </a:pPr>
            <a:r>
              <a:rPr lang="en-US" sz="2025">
                <a:solidFill>
                  <a:srgbClr val="FFFFFF"/>
                </a:solidFill>
                <a:latin typeface="Hudson NY Regular 2"/>
                <a:ea typeface="Hudson NY Regular 2"/>
                <a:cs typeface="Hudson NY Regular 2"/>
                <a:sym typeface="Hudson NY Regular 2"/>
              </a:rPr>
              <a:t>Tuotantoneuvoja</a:t>
            </a:r>
          </a:p>
          <a:p>
            <a:pPr algn="l">
              <a:lnSpc>
                <a:spcPts val="3159"/>
              </a:lnSpc>
            </a:pPr>
            <a:r>
              <a:rPr lang="en-US" sz="2025">
                <a:solidFill>
                  <a:srgbClr val="FFFFFF"/>
                </a:solidFill>
                <a:latin typeface="Hudson NY Regular 2"/>
                <a:ea typeface="Hudson NY Regular 2"/>
                <a:cs typeface="Hudson NY Regular 2"/>
                <a:sym typeface="Hudson NY Regular 2"/>
              </a:rPr>
              <a:t>+358 40 159 99 808</a:t>
            </a:r>
          </a:p>
          <a:p>
            <a:pPr algn="l">
              <a:lnSpc>
                <a:spcPts val="3159"/>
              </a:lnSpc>
            </a:pPr>
            <a:r>
              <a:rPr lang="en-US" sz="2025">
                <a:solidFill>
                  <a:srgbClr val="FFFFFF"/>
                </a:solidFill>
                <a:latin typeface="Hudson NY Regular 2"/>
                <a:ea typeface="Hudson NY Regular 2"/>
                <a:cs typeface="Hudson NY Regular 2"/>
                <a:sym typeface="Hudson NY Regular 2"/>
              </a:rPr>
              <a:t>kirsikka.paakkinen@filmlapland.fi</a:t>
            </a:r>
          </a:p>
          <a:p>
            <a:pPr algn="l">
              <a:lnSpc>
                <a:spcPts val="3159"/>
              </a:lnSpc>
            </a:pPr>
            <a:endParaRPr lang="en-US" sz="2025">
              <a:solidFill>
                <a:srgbClr val="FFFFFF"/>
              </a:solidFill>
              <a:latin typeface="Hudson NY Regular 2"/>
              <a:ea typeface="Hudson NY Regular 2"/>
              <a:cs typeface="Hudson NY Regular 2"/>
              <a:sym typeface="Hudson NY Regular 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21056" y="1479497"/>
            <a:ext cx="14645888" cy="1019556"/>
          </a:xfrm>
          <a:prstGeom prst="rect">
            <a:avLst/>
          </a:prstGeom>
        </p:spPr>
        <p:txBody>
          <a:bodyPr lIns="0" tIns="0" rIns="0" bIns="0" rtlCol="0" anchor="t">
            <a:spAutoFit/>
          </a:bodyPr>
          <a:lstStyle/>
          <a:p>
            <a:pPr algn="l">
              <a:lnSpc>
                <a:spcPts val="6912"/>
              </a:lnSpc>
            </a:pPr>
            <a:r>
              <a:rPr lang="en-US" sz="7200" spc="0">
                <a:solidFill>
                  <a:srgbClr val="000000"/>
                </a:solidFill>
                <a:latin typeface="Hudson NY Regular 2"/>
                <a:ea typeface="Hudson NY Regular 2"/>
                <a:cs typeface="Hudson NY Regular 2"/>
                <a:sym typeface="Hudson NY Regular 2"/>
              </a:rPr>
              <a:t>Miksi kannattaa lisätä omat tiedot?</a:t>
            </a:r>
          </a:p>
        </p:txBody>
      </p:sp>
      <p:sp>
        <p:nvSpPr>
          <p:cNvPr id="3" name="TextBox 3"/>
          <p:cNvSpPr txBox="1"/>
          <p:nvPr/>
        </p:nvSpPr>
        <p:spPr>
          <a:xfrm>
            <a:off x="1028700" y="2723394"/>
            <a:ext cx="16230600" cy="5725991"/>
          </a:xfrm>
          <a:prstGeom prst="rect">
            <a:avLst/>
          </a:prstGeom>
        </p:spPr>
        <p:txBody>
          <a:bodyPr lIns="0" tIns="0" rIns="0" bIns="0" rtlCol="0" anchor="t">
            <a:spAutoFit/>
          </a:bodyPr>
          <a:lstStyle/>
          <a:p>
            <a:pPr marL="626552" lvl="1" indent="-313276" algn="l">
              <a:lnSpc>
                <a:spcPts val="4527"/>
              </a:lnSpc>
              <a:buFont typeface="Arial"/>
              <a:buChar char="•"/>
            </a:pPr>
            <a:r>
              <a:rPr lang="en-US" sz="2902" dirty="0">
                <a:solidFill>
                  <a:srgbClr val="000000"/>
                </a:solidFill>
                <a:latin typeface="Georgia Pro"/>
                <a:ea typeface="Georgia Pro"/>
                <a:cs typeface="Georgia Pro"/>
                <a:sym typeface="Georgia Pro"/>
              </a:rPr>
              <a:t>Sinun </a:t>
            </a:r>
            <a:r>
              <a:rPr lang="en-US" sz="2902" dirty="0" err="1">
                <a:solidFill>
                  <a:srgbClr val="000000"/>
                </a:solidFill>
                <a:latin typeface="Georgia Pro"/>
                <a:ea typeface="Georgia Pro"/>
                <a:cs typeface="Georgia Pro"/>
                <a:sym typeface="Georgia Pro"/>
              </a:rPr>
              <a:t>ei</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tarvitse</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kilpailla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Googlessa</a:t>
            </a:r>
            <a:r>
              <a:rPr lang="en-US" sz="2902" dirty="0">
                <a:solidFill>
                  <a:srgbClr val="000000"/>
                </a:solidFill>
                <a:latin typeface="Georgia Pro"/>
                <a:ea typeface="Georgia Pro"/>
                <a:cs typeface="Georgia Pro"/>
                <a:sym typeface="Georgia Pro"/>
              </a:rPr>
              <a:t> tai </a:t>
            </a:r>
            <a:r>
              <a:rPr lang="en-US" sz="2902" dirty="0" err="1">
                <a:solidFill>
                  <a:srgbClr val="000000"/>
                </a:solidFill>
                <a:latin typeface="Georgia Pro"/>
                <a:ea typeface="Georgia Pro"/>
                <a:cs typeface="Georgia Pro"/>
                <a:sym typeface="Georgia Pro"/>
              </a:rPr>
              <a:t>miettiä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hakukoneoptimointia</a:t>
            </a:r>
            <a:r>
              <a:rPr lang="en-US" sz="2902" dirty="0">
                <a:solidFill>
                  <a:srgbClr val="000000"/>
                </a:solidFill>
                <a:latin typeface="Georgia Pro"/>
                <a:ea typeface="Georgia Pro"/>
                <a:cs typeface="Georgia Pro"/>
                <a:sym typeface="Georgia Pro"/>
              </a:rPr>
              <a:t> — </a:t>
            </a:r>
            <a:r>
              <a:rPr lang="en-US" sz="2902" dirty="0" err="1">
                <a:solidFill>
                  <a:srgbClr val="000000"/>
                </a:solidFill>
                <a:latin typeface="Georgia Pro"/>
                <a:ea typeface="Georgia Pro"/>
                <a:cs typeface="Georgia Pro"/>
                <a:sym typeface="Georgia Pro"/>
              </a:rPr>
              <a:t>tuotantoyhtiöt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voivat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kirjautua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suoraan</a:t>
            </a:r>
            <a:r>
              <a:rPr lang="en-US" sz="2902" dirty="0">
                <a:solidFill>
                  <a:srgbClr val="000000"/>
                </a:solidFill>
                <a:latin typeface="Georgia Pro"/>
                <a:ea typeface="Georgia Pro"/>
                <a:cs typeface="Georgia Pro"/>
                <a:sym typeface="Georgia Pro"/>
              </a:rPr>
              <a:t> Location </a:t>
            </a:r>
            <a:r>
              <a:rPr lang="en-US" sz="2902" dirty="0" err="1">
                <a:solidFill>
                  <a:srgbClr val="000000"/>
                </a:solidFill>
                <a:latin typeface="Georgia Pro"/>
                <a:ea typeface="Georgia Pro"/>
                <a:cs typeface="Georgia Pro"/>
                <a:sym typeface="Georgia Pro"/>
              </a:rPr>
              <a:t>Prohon</a:t>
            </a:r>
            <a:r>
              <a:rPr lang="en-US" sz="2902" dirty="0">
                <a:solidFill>
                  <a:srgbClr val="000000"/>
                </a:solidFill>
                <a:latin typeface="Georgia Pro"/>
                <a:ea typeface="Georgia Pro"/>
                <a:cs typeface="Georgia Pro"/>
                <a:sym typeface="Georgia Pro"/>
              </a:rPr>
              <a:t> ja </a:t>
            </a:r>
            <a:r>
              <a:rPr lang="en-US" sz="2902" dirty="0" err="1">
                <a:solidFill>
                  <a:srgbClr val="000000"/>
                </a:solidFill>
                <a:latin typeface="Georgia Pro"/>
                <a:ea typeface="Georgia Pro"/>
                <a:cs typeface="Georgia Pro"/>
                <a:sym typeface="Georgia Pro"/>
              </a:rPr>
              <a:t>löytävät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palvelusi</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yhdestä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paikasta</a:t>
            </a:r>
            <a:r>
              <a:rPr lang="en-US" sz="2902" dirty="0">
                <a:solidFill>
                  <a:srgbClr val="000000"/>
                </a:solidFill>
                <a:latin typeface="Georgia Pro"/>
                <a:ea typeface="Georgia Pro"/>
                <a:cs typeface="Georgia Pro"/>
                <a:sym typeface="Georgia Pro"/>
              </a:rPr>
              <a:t>.</a:t>
            </a:r>
          </a:p>
          <a:p>
            <a:pPr marL="626552" lvl="1" indent="-313276" algn="l">
              <a:lnSpc>
                <a:spcPts val="4527"/>
              </a:lnSpc>
              <a:buFont typeface="Arial"/>
              <a:buChar char="•"/>
            </a:pPr>
            <a:r>
              <a:rPr lang="en-US" sz="2902" dirty="0" err="1">
                <a:solidFill>
                  <a:srgbClr val="000000"/>
                </a:solidFill>
                <a:latin typeface="Georgia Pro"/>
                <a:ea typeface="Georgia Pro"/>
                <a:cs typeface="Georgia Pro"/>
                <a:sym typeface="Georgia Pro"/>
              </a:rPr>
              <a:t>Lapissa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kuvataan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vuosittain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noin</a:t>
            </a:r>
            <a:r>
              <a:rPr lang="en-US" sz="2902" dirty="0">
                <a:solidFill>
                  <a:srgbClr val="000000"/>
                </a:solidFill>
                <a:latin typeface="Georgia Pro"/>
                <a:ea typeface="Georgia Pro"/>
                <a:cs typeface="Georgia Pro"/>
                <a:sym typeface="Georgia Pro"/>
              </a:rPr>
              <a:t> 10 </a:t>
            </a:r>
            <a:r>
              <a:rPr lang="en-US" sz="2902" dirty="0" err="1">
                <a:solidFill>
                  <a:srgbClr val="000000"/>
                </a:solidFill>
                <a:latin typeface="Georgia Pro"/>
                <a:ea typeface="Georgia Pro"/>
                <a:cs typeface="Georgia Pro"/>
                <a:sym typeface="Georgia Pro"/>
              </a:rPr>
              <a:t>pitkää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elokuvaa</a:t>
            </a:r>
            <a:r>
              <a:rPr lang="en-US" sz="2902" dirty="0">
                <a:solidFill>
                  <a:srgbClr val="000000"/>
                </a:solidFill>
                <a:latin typeface="Georgia Pro"/>
                <a:ea typeface="Georgia Pro"/>
                <a:cs typeface="Georgia Pro"/>
                <a:sym typeface="Georgia Pro"/>
              </a:rPr>
              <a:t> ja TV-</a:t>
            </a:r>
            <a:r>
              <a:rPr lang="en-US" sz="2902" dirty="0" err="1">
                <a:solidFill>
                  <a:srgbClr val="000000"/>
                </a:solidFill>
                <a:latin typeface="Georgia Pro"/>
                <a:ea typeface="Georgia Pro"/>
                <a:cs typeface="Georgia Pro"/>
                <a:sym typeface="Georgia Pro"/>
              </a:rPr>
              <a:t>tuotantoa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sekä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useita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pienempiä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projekteja</a:t>
            </a:r>
            <a:r>
              <a:rPr lang="en-US" sz="2902" dirty="0">
                <a:solidFill>
                  <a:srgbClr val="000000"/>
                </a:solidFill>
                <a:latin typeface="Georgia Pro"/>
                <a:ea typeface="Georgia Pro"/>
                <a:cs typeface="Georgia Pro"/>
                <a:sym typeface="Georgia Pro"/>
              </a:rPr>
              <a:t>.</a:t>
            </a:r>
          </a:p>
          <a:p>
            <a:pPr marL="626552" lvl="1" indent="-313276" algn="l">
              <a:lnSpc>
                <a:spcPts val="4527"/>
              </a:lnSpc>
              <a:buFont typeface="Arial"/>
              <a:buChar char="•"/>
            </a:pPr>
            <a:r>
              <a:rPr lang="en-US" sz="2902" dirty="0" err="1">
                <a:solidFill>
                  <a:srgbClr val="000000"/>
                </a:solidFill>
                <a:latin typeface="Georgia Pro"/>
                <a:ea typeface="Georgia Pro"/>
                <a:cs typeface="Georgia Pro"/>
                <a:sym typeface="Georgia Pro"/>
              </a:rPr>
              <a:t>Tuotannot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tarvitsevat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suuren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määrän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palveluita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majoitus</a:t>
            </a:r>
            <a:r>
              <a:rPr lang="en-US" sz="2902" dirty="0">
                <a:solidFill>
                  <a:srgbClr val="000000"/>
                </a:solidFill>
                <a:latin typeface="Georgia Pro"/>
                <a:ea typeface="Georgia Pro"/>
                <a:cs typeface="Georgia Pro"/>
                <a:sym typeface="Georgia Pro"/>
              </a:rPr>
              <a:t>, catering, </a:t>
            </a:r>
            <a:r>
              <a:rPr lang="en-US" sz="2902" dirty="0" err="1">
                <a:solidFill>
                  <a:srgbClr val="000000"/>
                </a:solidFill>
                <a:latin typeface="Georgia Pro"/>
                <a:ea typeface="Georgia Pro"/>
                <a:cs typeface="Georgia Pro"/>
                <a:sym typeface="Georgia Pro"/>
              </a:rPr>
              <a:t>kuljetus</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turvallisuus</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erikoisosaaminen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henkilökunnan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vapaa-ajan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palvelut</a:t>
            </a:r>
            <a:r>
              <a:rPr lang="en-US" sz="2902" dirty="0">
                <a:solidFill>
                  <a:srgbClr val="000000"/>
                </a:solidFill>
                <a:latin typeface="Georgia Pro"/>
                <a:ea typeface="Georgia Pro"/>
                <a:cs typeface="Georgia Pro"/>
                <a:sym typeface="Georgia Pro"/>
              </a:rPr>
              <a:t> ja </a:t>
            </a:r>
            <a:r>
              <a:rPr lang="en-US" sz="2902" dirty="0" err="1">
                <a:solidFill>
                  <a:srgbClr val="000000"/>
                </a:solidFill>
                <a:latin typeface="Georgia Pro"/>
                <a:ea typeface="Georgia Pro"/>
                <a:cs typeface="Georgia Pro"/>
                <a:sym typeface="Georgia Pro"/>
              </a:rPr>
              <a:t>paljon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muuta</a:t>
            </a:r>
            <a:r>
              <a:rPr lang="en-US" sz="2902" dirty="0">
                <a:solidFill>
                  <a:srgbClr val="000000"/>
                </a:solidFill>
                <a:latin typeface="Georgia Pro"/>
                <a:ea typeface="Georgia Pro"/>
                <a:cs typeface="Georgia Pro"/>
                <a:sym typeface="Georgia Pro"/>
              </a:rPr>
              <a:t>.</a:t>
            </a:r>
          </a:p>
          <a:p>
            <a:pPr marL="626552" lvl="1" indent="-313276" algn="l">
              <a:lnSpc>
                <a:spcPts val="4527"/>
              </a:lnSpc>
              <a:buFont typeface="Arial"/>
              <a:buChar char="•"/>
            </a:pPr>
            <a:r>
              <a:rPr lang="en-US" sz="2902" dirty="0" err="1">
                <a:solidFill>
                  <a:srgbClr val="000000"/>
                </a:solidFill>
                <a:latin typeface="Georgia Pro"/>
                <a:ea typeface="Georgia Pro"/>
                <a:cs typeface="Georgia Pro"/>
                <a:sym typeface="Georgia Pro"/>
              </a:rPr>
              <a:t>Työryhmät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voivat</a:t>
            </a:r>
            <a:r>
              <a:rPr lang="en-US" sz="2902" dirty="0">
                <a:solidFill>
                  <a:srgbClr val="000000"/>
                </a:solidFill>
                <a:latin typeface="Georgia Pro"/>
                <a:ea typeface="Georgia Pro"/>
                <a:cs typeface="Georgia Pro"/>
                <a:sym typeface="Georgia Pro"/>
              </a:rPr>
              <a:t> olla </a:t>
            </a:r>
            <a:r>
              <a:rPr lang="en-US" sz="2902" dirty="0" err="1">
                <a:solidFill>
                  <a:srgbClr val="000000"/>
                </a:solidFill>
                <a:latin typeface="Georgia Pro"/>
                <a:ea typeface="Georgia Pro"/>
                <a:cs typeface="Georgia Pro"/>
                <a:sym typeface="Georgia Pro"/>
              </a:rPr>
              <a:t>jopa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sadan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hengen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kokoisia</a:t>
            </a:r>
            <a:r>
              <a:rPr lang="en-US" sz="2902" dirty="0">
                <a:solidFill>
                  <a:srgbClr val="000000"/>
                </a:solidFill>
                <a:latin typeface="Georgia Pro"/>
                <a:ea typeface="Georgia Pro"/>
                <a:cs typeface="Georgia Pro"/>
                <a:sym typeface="Georgia Pro"/>
              </a:rPr>
              <a:t> ja </a:t>
            </a:r>
            <a:r>
              <a:rPr lang="en-US" sz="2902" dirty="0" err="1">
                <a:solidFill>
                  <a:srgbClr val="000000"/>
                </a:solidFill>
                <a:latin typeface="Georgia Pro"/>
                <a:ea typeface="Georgia Pro"/>
                <a:cs typeface="Georgia Pro"/>
                <a:sym typeface="Georgia Pro"/>
              </a:rPr>
              <a:t>viipyä</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viikkoja</a:t>
            </a:r>
            <a:r>
              <a:rPr lang="en-US" sz="2902" dirty="0">
                <a:solidFill>
                  <a:srgbClr val="000000"/>
                </a:solidFill>
                <a:latin typeface="Georgia Pro"/>
                <a:ea typeface="Georgia Pro"/>
                <a:cs typeface="Georgia Pro"/>
                <a:sym typeface="Georgia Pro"/>
              </a:rPr>
              <a:t>.</a:t>
            </a:r>
          </a:p>
          <a:p>
            <a:pPr marL="626552" lvl="1" indent="-313276" algn="l">
              <a:lnSpc>
                <a:spcPts val="4527"/>
              </a:lnSpc>
              <a:buFont typeface="Arial"/>
              <a:buChar char="•"/>
            </a:pPr>
            <a:r>
              <a:rPr lang="en-US" sz="2902" dirty="0">
                <a:solidFill>
                  <a:srgbClr val="000000"/>
                </a:solidFill>
                <a:latin typeface="Georgia Pro"/>
                <a:ea typeface="Georgia Pro"/>
                <a:cs typeface="Georgia Pro"/>
                <a:sym typeface="Georgia Pro"/>
              </a:rPr>
              <a:t>TV- ja </a:t>
            </a:r>
            <a:r>
              <a:rPr lang="en-US" sz="2902" dirty="0" err="1">
                <a:solidFill>
                  <a:srgbClr val="000000"/>
                </a:solidFill>
                <a:latin typeface="Georgia Pro"/>
                <a:ea typeface="Georgia Pro"/>
                <a:cs typeface="Georgia Pro"/>
                <a:sym typeface="Georgia Pro"/>
              </a:rPr>
              <a:t>elokuvatuotannot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jättävät</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alueelle</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vuosittain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satoja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tuhansia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euroja</a:t>
            </a:r>
            <a:r>
              <a:rPr lang="en-US" sz="2902" dirty="0">
                <a:solidFill>
                  <a:srgbClr val="000000"/>
                </a:solidFill>
                <a:latin typeface="Georgia Pro"/>
                <a:ea typeface="Georgia Pro"/>
                <a:cs typeface="Georgia Pro"/>
                <a:sym typeface="Georgia Pro"/>
              </a:rPr>
              <a:t> — </a:t>
            </a:r>
            <a:r>
              <a:rPr lang="en-US" sz="2902" dirty="0" err="1">
                <a:solidFill>
                  <a:srgbClr val="000000"/>
                </a:solidFill>
                <a:latin typeface="Georgia Pro"/>
                <a:ea typeface="Georgia Pro"/>
                <a:cs typeface="Georgia Pro"/>
                <a:sym typeface="Georgia Pro"/>
              </a:rPr>
              <a:t>toisinaan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jopa</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miljoonia</a:t>
            </a:r>
            <a:r>
              <a:rPr lang="en-US" sz="2902" dirty="0">
                <a:solidFill>
                  <a:srgbClr val="000000"/>
                </a:solidFill>
                <a:latin typeface="Georgia Pro"/>
                <a:ea typeface="Georgia Pro"/>
                <a:cs typeface="Georgia Pro"/>
                <a:sym typeface="Georgia Pro"/>
              </a:rPr>
              <a:t>.</a:t>
            </a:r>
          </a:p>
          <a:p>
            <a:pPr marL="626552" lvl="1" indent="-313276" algn="l">
              <a:lnSpc>
                <a:spcPts val="4527"/>
              </a:lnSpc>
              <a:buFont typeface="Arial"/>
              <a:buChar char="•"/>
            </a:pPr>
            <a:r>
              <a:rPr lang="en-US" sz="2902" dirty="0">
                <a:solidFill>
                  <a:srgbClr val="000000"/>
                </a:solidFill>
                <a:latin typeface="Georgia Pro"/>
                <a:ea typeface="Georgia Pro"/>
                <a:cs typeface="Georgia Pro"/>
                <a:sym typeface="Georgia Pro"/>
              </a:rPr>
              <a:t>Oman </a:t>
            </a:r>
            <a:r>
              <a:rPr lang="en-US" sz="2902" dirty="0" err="1">
                <a:solidFill>
                  <a:srgbClr val="000000"/>
                </a:solidFill>
                <a:latin typeface="Georgia Pro"/>
                <a:ea typeface="Georgia Pro"/>
                <a:cs typeface="Georgia Pro"/>
                <a:sym typeface="Georgia Pro"/>
              </a:rPr>
              <a:t>profiilin</a:t>
            </a:r>
            <a:r>
              <a:rPr lang="en-US" sz="2902" dirty="0">
                <a:solidFill>
                  <a:srgbClr val="000000"/>
                </a:solidFill>
                <a:latin typeface="Georgia Pro"/>
                <a:ea typeface="Georgia Pro"/>
                <a:cs typeface="Georgia Pro"/>
                <a:sym typeface="Georgia Pro"/>
              </a:rPr>
              <a:t> </a:t>
            </a:r>
            <a:r>
              <a:rPr lang="en-US" sz="2902" dirty="0" err="1">
                <a:solidFill>
                  <a:srgbClr val="000000"/>
                </a:solidFill>
                <a:latin typeface="Georgia Pro"/>
                <a:ea typeface="Georgia Pro"/>
                <a:cs typeface="Georgia Pro"/>
                <a:sym typeface="Georgia Pro"/>
              </a:rPr>
              <a:t>täyttäminen</a:t>
            </a:r>
            <a:r>
              <a:rPr lang="en-US" sz="2902" dirty="0">
                <a:solidFill>
                  <a:srgbClr val="000000"/>
                </a:solidFill>
                <a:latin typeface="Georgia Pro"/>
                <a:ea typeface="Georgia Pro"/>
                <a:cs typeface="Georgia Pro"/>
                <a:sym typeface="Georgia Pro"/>
              </a:rPr>
              <a:t> vie 10–20 </a:t>
            </a:r>
            <a:r>
              <a:rPr lang="en-US" sz="2902" dirty="0" err="1">
                <a:solidFill>
                  <a:srgbClr val="000000"/>
                </a:solidFill>
                <a:latin typeface="Georgia Pro"/>
                <a:ea typeface="Georgia Pro"/>
                <a:cs typeface="Georgia Pro"/>
                <a:sym typeface="Georgia Pro"/>
              </a:rPr>
              <a:t>minuuttia</a:t>
            </a:r>
            <a:r>
              <a:rPr lang="en-US" sz="2902" dirty="0">
                <a:solidFill>
                  <a:srgbClr val="000000"/>
                </a:solidFill>
                <a:latin typeface="Georgia Pro"/>
                <a:ea typeface="Georgia Pro"/>
                <a:cs typeface="Georgia Pro"/>
                <a:sym typeface="Georgia Pro"/>
              </a:rPr>
              <a:t>.</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D8F2"/>
        </a:solidFill>
        <a:effectLst/>
      </p:bgPr>
    </p:bg>
    <p:spTree>
      <p:nvGrpSpPr>
        <p:cNvPr id="1" name=""/>
        <p:cNvGrpSpPr/>
        <p:nvPr/>
      </p:nvGrpSpPr>
      <p:grpSpPr>
        <a:xfrm>
          <a:off x="0" y="0"/>
          <a:ext cx="0" cy="0"/>
          <a:chOff x="0" y="0"/>
          <a:chExt cx="0" cy="0"/>
        </a:xfrm>
      </p:grpSpPr>
      <p:sp>
        <p:nvSpPr>
          <p:cNvPr id="2" name="TextBox 2"/>
          <p:cNvSpPr txBox="1"/>
          <p:nvPr/>
        </p:nvSpPr>
        <p:spPr>
          <a:xfrm>
            <a:off x="995580" y="1746036"/>
            <a:ext cx="7379923" cy="1745040"/>
          </a:xfrm>
          <a:prstGeom prst="rect">
            <a:avLst/>
          </a:prstGeom>
        </p:spPr>
        <p:txBody>
          <a:bodyPr lIns="0" tIns="0" rIns="0" bIns="0" rtlCol="0" anchor="t">
            <a:spAutoFit/>
          </a:bodyPr>
          <a:lstStyle/>
          <a:p>
            <a:pPr algn="l">
              <a:lnSpc>
                <a:spcPts val="6367"/>
              </a:lnSpc>
            </a:pPr>
            <a:r>
              <a:rPr lang="en-US" sz="6731">
                <a:solidFill>
                  <a:srgbClr val="000000"/>
                </a:solidFill>
                <a:latin typeface="Hudson NY Regular 1"/>
                <a:ea typeface="Hudson NY Regular 1"/>
                <a:cs typeface="Hudson NY Regular 1"/>
                <a:sym typeface="Hudson NY Regular 1"/>
              </a:rPr>
              <a:t>Miten tietojen lisääminen toimii?</a:t>
            </a:r>
          </a:p>
        </p:txBody>
      </p:sp>
      <p:sp>
        <p:nvSpPr>
          <p:cNvPr id="3" name="Freeform 3"/>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
        <p:nvSpPr>
          <p:cNvPr id="5" name="TextBox 5"/>
          <p:cNvSpPr txBox="1"/>
          <p:nvPr/>
        </p:nvSpPr>
        <p:spPr>
          <a:xfrm>
            <a:off x="1028700" y="3722478"/>
            <a:ext cx="7346803" cy="4020001"/>
          </a:xfrm>
          <a:prstGeom prst="rect">
            <a:avLst/>
          </a:prstGeom>
        </p:spPr>
        <p:txBody>
          <a:bodyPr lIns="0" tIns="0" rIns="0" bIns="0" rtlCol="0" anchor="t">
            <a:spAutoFit/>
          </a:bodyPr>
          <a:lstStyle/>
          <a:p>
            <a:pPr algn="l">
              <a:lnSpc>
                <a:spcPts val="4042"/>
              </a:lnSpc>
            </a:pPr>
            <a:r>
              <a:rPr lang="en-US" sz="2591">
                <a:solidFill>
                  <a:srgbClr val="000000"/>
                </a:solidFill>
                <a:latin typeface="Georgia Pro"/>
                <a:ea typeface="Georgia Pro"/>
                <a:cs typeface="Georgia Pro"/>
                <a:sym typeface="Georgia Pro"/>
              </a:rPr>
              <a:t>1.Kirjaudu sivustolle elokuvakomission toimittamalla salasanalla.</a:t>
            </a:r>
          </a:p>
          <a:p>
            <a:pPr algn="l">
              <a:lnSpc>
                <a:spcPts val="4042"/>
              </a:lnSpc>
            </a:pPr>
            <a:r>
              <a:rPr lang="en-US" sz="2591">
                <a:solidFill>
                  <a:srgbClr val="000000"/>
                </a:solidFill>
                <a:latin typeface="Georgia Pro"/>
                <a:ea typeface="Georgia Pro"/>
                <a:cs typeface="Georgia Pro"/>
                <a:sym typeface="Georgia Pro"/>
              </a:rPr>
              <a:t>2.Täytä rekisteröitymislomake.</a:t>
            </a:r>
          </a:p>
          <a:p>
            <a:pPr algn="l">
              <a:lnSpc>
                <a:spcPts val="4042"/>
              </a:lnSpc>
            </a:pPr>
            <a:r>
              <a:rPr lang="en-US" sz="2591">
                <a:solidFill>
                  <a:srgbClr val="000000"/>
                </a:solidFill>
                <a:latin typeface="Georgia Pro"/>
                <a:ea typeface="Georgia Pro"/>
                <a:cs typeface="Georgia Pro"/>
                <a:sym typeface="Georgia Pro"/>
              </a:rPr>
              <a:t>3.Saat sähköpostiisi vahvistuksen kolmen päivän kuluessa ja voit muokata tietojasi myöhemmin.</a:t>
            </a:r>
          </a:p>
          <a:p>
            <a:pPr algn="l">
              <a:lnSpc>
                <a:spcPts val="4042"/>
              </a:lnSpc>
            </a:pPr>
            <a:endParaRPr lang="en-US" sz="2591">
              <a:solidFill>
                <a:srgbClr val="000000"/>
              </a:solidFill>
              <a:latin typeface="Georgia Pro"/>
              <a:ea typeface="Georgia Pro"/>
              <a:cs typeface="Georgia Pro"/>
              <a:sym typeface="Georgia Pro"/>
            </a:endParaRPr>
          </a:p>
          <a:p>
            <a:pPr algn="l">
              <a:lnSpc>
                <a:spcPts val="4042"/>
              </a:lnSpc>
            </a:pPr>
            <a:r>
              <a:rPr lang="en-US" sz="2591">
                <a:solidFill>
                  <a:srgbClr val="000000"/>
                </a:solidFill>
                <a:latin typeface="Georgia Pro"/>
                <a:ea typeface="Georgia Pro"/>
                <a:cs typeface="Georgia Pro"/>
                <a:sym typeface="Georgia Pro"/>
              </a:rPr>
              <a:t>Tietojen lisäämistä varten löytyy kattavat ohjeet! Saat ne omalta kunnaltasi tai elokuvakomissiosta.</a:t>
            </a:r>
          </a:p>
        </p:txBody>
      </p:sp>
      <p:sp>
        <p:nvSpPr>
          <p:cNvPr id="6" name="TextBox 6"/>
          <p:cNvSpPr txBox="1"/>
          <p:nvPr/>
        </p:nvSpPr>
        <p:spPr>
          <a:xfrm>
            <a:off x="9879377" y="1746036"/>
            <a:ext cx="7379923" cy="2551850"/>
          </a:xfrm>
          <a:prstGeom prst="rect">
            <a:avLst/>
          </a:prstGeom>
        </p:spPr>
        <p:txBody>
          <a:bodyPr lIns="0" tIns="0" rIns="0" bIns="0" rtlCol="0" anchor="t">
            <a:spAutoFit/>
          </a:bodyPr>
          <a:lstStyle/>
          <a:p>
            <a:pPr algn="l">
              <a:lnSpc>
                <a:spcPts val="6367"/>
              </a:lnSpc>
            </a:pPr>
            <a:r>
              <a:rPr lang="en-US" sz="6731">
                <a:solidFill>
                  <a:srgbClr val="000000"/>
                </a:solidFill>
                <a:latin typeface="Hudson NY Regular 1"/>
                <a:ea typeface="Hudson NY Regular 1"/>
                <a:cs typeface="Hudson NY Regular 1"/>
                <a:sym typeface="Hudson NY Regular 1"/>
              </a:rPr>
              <a:t>Milloin tuotanto ottaa minuun yhteyttä?</a:t>
            </a:r>
          </a:p>
        </p:txBody>
      </p:sp>
      <p:sp>
        <p:nvSpPr>
          <p:cNvPr id="7" name="TextBox 7"/>
          <p:cNvSpPr txBox="1"/>
          <p:nvPr/>
        </p:nvSpPr>
        <p:spPr>
          <a:xfrm>
            <a:off x="9912497" y="4595256"/>
            <a:ext cx="7346803" cy="2510411"/>
          </a:xfrm>
          <a:prstGeom prst="rect">
            <a:avLst/>
          </a:prstGeom>
        </p:spPr>
        <p:txBody>
          <a:bodyPr lIns="0" tIns="0" rIns="0" bIns="0" rtlCol="0" anchor="t">
            <a:spAutoFit/>
          </a:bodyPr>
          <a:lstStyle/>
          <a:p>
            <a:pPr algn="l">
              <a:lnSpc>
                <a:spcPts val="4042"/>
              </a:lnSpc>
            </a:pPr>
            <a:r>
              <a:rPr lang="en-US" sz="2591">
                <a:solidFill>
                  <a:srgbClr val="000000"/>
                </a:solidFill>
                <a:latin typeface="Georgia Pro"/>
                <a:ea typeface="Georgia Pro"/>
                <a:cs typeface="Georgia Pro"/>
                <a:sym typeface="Georgia Pro"/>
              </a:rPr>
              <a:t>Yhteydenotto riippuu kunkin tuotannon tarpeista. Se voi tapahtua päivien, viikkojen tai vuosien kuluttua — tai joskus ei lainkaan. Arvioimme, että vuosittain palvelua käyttää 40–70 tuotantoa etsiessään kuvauspaikkoja ja palveluita.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949097" y="1975597"/>
            <a:ext cx="16282592" cy="3884295"/>
          </a:xfrm>
          <a:prstGeom prst="rect">
            <a:avLst/>
          </a:prstGeom>
        </p:spPr>
        <p:txBody>
          <a:bodyPr lIns="0" tIns="0" rIns="0" bIns="0" rtlCol="0" anchor="t">
            <a:spAutoFit/>
          </a:bodyPr>
          <a:lstStyle/>
          <a:p>
            <a:pPr algn="l">
              <a:lnSpc>
                <a:spcPts val="14189"/>
              </a:lnSpc>
            </a:pPr>
            <a:r>
              <a:rPr lang="en-US" sz="14999">
                <a:solidFill>
                  <a:srgbClr val="FFFFFF"/>
                </a:solidFill>
                <a:latin typeface="Hudson NY Regular 1"/>
                <a:ea typeface="Hudson NY Regular 1"/>
                <a:cs typeface="Hudson NY Regular 1"/>
                <a:sym typeface="Hudson NY Regular 1"/>
              </a:rPr>
              <a:t>Miltä location pro näyttää?</a:t>
            </a:r>
          </a:p>
        </p:txBody>
      </p:sp>
      <p:sp>
        <p:nvSpPr>
          <p:cNvPr id="3" name="TextBox 3"/>
          <p:cNvSpPr txBox="1"/>
          <p:nvPr/>
        </p:nvSpPr>
        <p:spPr>
          <a:xfrm>
            <a:off x="3733800" y="6466375"/>
            <a:ext cx="10349905" cy="911660"/>
          </a:xfrm>
          <a:prstGeom prst="rect">
            <a:avLst/>
          </a:prstGeom>
        </p:spPr>
        <p:txBody>
          <a:bodyPr wrap="square" lIns="0" tIns="0" rIns="0" bIns="0" rtlCol="0" anchor="t">
            <a:spAutoFit/>
          </a:bodyPr>
          <a:lstStyle/>
          <a:p>
            <a:pPr algn="ctr">
              <a:lnSpc>
                <a:spcPts val="7856"/>
              </a:lnSpc>
              <a:spcBef>
                <a:spcPct val="0"/>
              </a:spcBef>
            </a:pPr>
            <a:r>
              <a:rPr lang="en-US" sz="5036" u="sng" dirty="0">
                <a:solidFill>
                  <a:srgbClr val="FFFFFF"/>
                </a:solidFill>
                <a:latin typeface="Hudson NY Regular 2"/>
                <a:ea typeface="Hudson NY Regular 2"/>
                <a:cs typeface="Hudson NY Regular 2"/>
                <a:sym typeface="Hudson NY Regular 2"/>
                <a:hlinkClick r:id="rId2" tooltip="https://filmlapland.location.pro"/>
              </a:rPr>
              <a:t>https://filmlapland.location.pro/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grpSp>
        <p:nvGrpSpPr>
          <p:cNvPr id="3" name="Group 3"/>
          <p:cNvGrpSpPr/>
          <p:nvPr/>
        </p:nvGrpSpPr>
        <p:grpSpPr>
          <a:xfrm>
            <a:off x="10657417" y="5302136"/>
            <a:ext cx="2497549" cy="544898"/>
            <a:chOff x="0" y="0"/>
            <a:chExt cx="657791" cy="143512"/>
          </a:xfrm>
        </p:grpSpPr>
        <p:sp>
          <p:nvSpPr>
            <p:cNvPr id="4" name="Freeform 4"/>
            <p:cNvSpPr/>
            <p:nvPr/>
          </p:nvSpPr>
          <p:spPr>
            <a:xfrm>
              <a:off x="0" y="0"/>
              <a:ext cx="657791" cy="143512"/>
            </a:xfrm>
            <a:custGeom>
              <a:avLst/>
              <a:gdLst/>
              <a:ahLst/>
              <a:cxnLst/>
              <a:rect l="l" t="t" r="r" b="b"/>
              <a:pathLst>
                <a:path w="657791" h="143512">
                  <a:moveTo>
                    <a:pt x="0" y="0"/>
                  </a:moveTo>
                  <a:lnTo>
                    <a:pt x="657791" y="0"/>
                  </a:lnTo>
                  <a:lnTo>
                    <a:pt x="657791" y="143512"/>
                  </a:lnTo>
                  <a:lnTo>
                    <a:pt x="0" y="143512"/>
                  </a:lnTo>
                  <a:close/>
                </a:path>
              </a:pathLst>
            </a:custGeom>
            <a:solidFill>
              <a:srgbClr val="FFFFFF"/>
            </a:solidFill>
          </p:spPr>
          <p:txBody>
            <a:bodyPr/>
            <a:lstStyle/>
            <a:p>
              <a:endParaRPr lang="fi-FI"/>
            </a:p>
          </p:txBody>
        </p:sp>
        <p:sp>
          <p:nvSpPr>
            <p:cNvPr id="5" name="TextBox 5"/>
            <p:cNvSpPr txBox="1"/>
            <p:nvPr/>
          </p:nvSpPr>
          <p:spPr>
            <a:xfrm>
              <a:off x="0" y="-95250"/>
              <a:ext cx="657791" cy="238762"/>
            </a:xfrm>
            <a:prstGeom prst="rect">
              <a:avLst/>
            </a:prstGeom>
          </p:spPr>
          <p:txBody>
            <a:bodyPr lIns="50800" tIns="50800" rIns="50800" bIns="50800" rtlCol="0" anchor="ctr"/>
            <a:lstStyle/>
            <a:p>
              <a:pPr algn="ctr">
                <a:lnSpc>
                  <a:spcPts val="3159"/>
                </a:lnSpc>
              </a:pPr>
              <a:endParaRPr/>
            </a:p>
          </p:txBody>
        </p:sp>
      </p:grpSp>
      <p:sp>
        <p:nvSpPr>
          <p:cNvPr id="6" name="TextBox 6"/>
          <p:cNvSpPr txBox="1"/>
          <p:nvPr/>
        </p:nvSpPr>
        <p:spPr>
          <a:xfrm>
            <a:off x="1028700" y="1104900"/>
            <a:ext cx="15460515" cy="1019556"/>
          </a:xfrm>
          <a:prstGeom prst="rect">
            <a:avLst/>
          </a:prstGeom>
        </p:spPr>
        <p:txBody>
          <a:bodyPr lIns="0" tIns="0" rIns="0" bIns="0" rtlCol="0" anchor="t">
            <a:spAutoFit/>
          </a:bodyPr>
          <a:lstStyle/>
          <a:p>
            <a:pPr algn="l">
              <a:lnSpc>
                <a:spcPts val="6911"/>
              </a:lnSpc>
            </a:pPr>
            <a:r>
              <a:rPr lang="en-US" sz="7199" spc="0">
                <a:solidFill>
                  <a:srgbClr val="000000"/>
                </a:solidFill>
                <a:latin typeface="Hudson NY Regular 2"/>
                <a:ea typeface="Hudson NY Regular 2"/>
                <a:cs typeface="Hudson NY Regular 2"/>
                <a:sym typeface="Hudson NY Regular 2"/>
              </a:rPr>
              <a:t>Muutama huomio</a:t>
            </a:r>
          </a:p>
        </p:txBody>
      </p:sp>
      <p:sp>
        <p:nvSpPr>
          <p:cNvPr id="7" name="TextBox 7"/>
          <p:cNvSpPr txBox="1"/>
          <p:nvPr/>
        </p:nvSpPr>
        <p:spPr>
          <a:xfrm>
            <a:off x="995580" y="2412491"/>
            <a:ext cx="16263720" cy="7027815"/>
          </a:xfrm>
          <a:prstGeom prst="rect">
            <a:avLst/>
          </a:prstGeom>
        </p:spPr>
        <p:txBody>
          <a:bodyPr lIns="0" tIns="0" rIns="0" bIns="0" rtlCol="0" anchor="t">
            <a:spAutoFit/>
          </a:bodyPr>
          <a:lstStyle/>
          <a:p>
            <a:pPr marL="592448" lvl="1" indent="-296224" algn="l">
              <a:lnSpc>
                <a:spcPts val="4280"/>
              </a:lnSpc>
              <a:buFont typeface="Arial"/>
              <a:buChar char="•"/>
            </a:pPr>
            <a:r>
              <a:rPr lang="en-US" sz="2744">
                <a:solidFill>
                  <a:srgbClr val="000000"/>
                </a:solidFill>
                <a:latin typeface="Georgia Pro"/>
                <a:ea typeface="Georgia Pro"/>
                <a:cs typeface="Georgia Pro"/>
                <a:sym typeface="Georgia Pro"/>
              </a:rPr>
              <a:t>Palvelun tiedot kirjoitetaan </a:t>
            </a:r>
            <a:r>
              <a:rPr lang="en-US" sz="2744" b="1">
                <a:solidFill>
                  <a:srgbClr val="000000"/>
                </a:solidFill>
                <a:latin typeface="Georgia Pro Bold"/>
                <a:ea typeface="Georgia Pro Bold"/>
                <a:cs typeface="Georgia Pro Bold"/>
                <a:sym typeface="Georgia Pro Bold"/>
              </a:rPr>
              <a:t>englanniksi</a:t>
            </a:r>
            <a:r>
              <a:rPr lang="en-US" sz="2744">
                <a:solidFill>
                  <a:srgbClr val="000000"/>
                </a:solidFill>
                <a:latin typeface="Georgia Pro"/>
                <a:ea typeface="Georgia Pro"/>
                <a:cs typeface="Georgia Pro"/>
                <a:sym typeface="Georgia Pro"/>
              </a:rPr>
              <a:t>.  Järjestelmän käyttö ei sovellu mobiiliin.</a:t>
            </a:r>
          </a:p>
          <a:p>
            <a:pPr marL="592448" lvl="1" indent="-296224" algn="l">
              <a:lnSpc>
                <a:spcPts val="4280"/>
              </a:lnSpc>
              <a:buFont typeface="Arial"/>
              <a:buChar char="•"/>
            </a:pPr>
            <a:r>
              <a:rPr lang="en-US" sz="2744">
                <a:solidFill>
                  <a:srgbClr val="000000"/>
                </a:solidFill>
                <a:latin typeface="Georgia Pro"/>
                <a:ea typeface="Georgia Pro"/>
                <a:cs typeface="Georgia Pro"/>
                <a:sym typeface="Georgia Pro"/>
              </a:rPr>
              <a:t>Valmistaudu lisäämään ainakin nämä tiedot</a:t>
            </a:r>
          </a:p>
          <a:p>
            <a:pPr marL="1184896" lvl="2" indent="-394965" algn="l">
              <a:lnSpc>
                <a:spcPts val="4280"/>
              </a:lnSpc>
              <a:buFont typeface="Arial"/>
              <a:buChar char="⚬"/>
            </a:pPr>
            <a:r>
              <a:rPr lang="en-US" sz="2744">
                <a:solidFill>
                  <a:srgbClr val="000000"/>
                </a:solidFill>
                <a:latin typeface="Georgia Pro"/>
                <a:ea typeface="Georgia Pro"/>
                <a:cs typeface="Georgia Pro"/>
                <a:sym typeface="Georgia Pro"/>
              </a:rPr>
              <a:t>Yrityksen nimi</a:t>
            </a:r>
          </a:p>
          <a:p>
            <a:pPr marL="1184896" lvl="2" indent="-394965" algn="l">
              <a:lnSpc>
                <a:spcPts val="4280"/>
              </a:lnSpc>
              <a:buFont typeface="Arial"/>
              <a:buChar char="⚬"/>
            </a:pPr>
            <a:r>
              <a:rPr lang="en-US" sz="2744">
                <a:solidFill>
                  <a:srgbClr val="000000"/>
                </a:solidFill>
                <a:latin typeface="Georgia Pro"/>
                <a:ea typeface="Georgia Pro"/>
                <a:cs typeface="Georgia Pro"/>
                <a:sym typeface="Georgia Pro"/>
              </a:rPr>
              <a:t>Yhteystiedot</a:t>
            </a:r>
          </a:p>
          <a:p>
            <a:pPr marL="1184896" lvl="2" indent="-394965" algn="l">
              <a:lnSpc>
                <a:spcPts val="4280"/>
              </a:lnSpc>
              <a:buFont typeface="Arial"/>
              <a:buChar char="⚬"/>
            </a:pPr>
            <a:r>
              <a:rPr lang="en-US" sz="2744">
                <a:solidFill>
                  <a:srgbClr val="000000"/>
                </a:solidFill>
                <a:latin typeface="Georgia Pro"/>
                <a:ea typeface="Georgia Pro"/>
                <a:cs typeface="Georgia Pro"/>
                <a:sym typeface="Georgia Pro"/>
              </a:rPr>
              <a:t>Palvelukategoriat (millaisia palveluja tarjoatte)</a:t>
            </a:r>
          </a:p>
          <a:p>
            <a:pPr marL="1184896" lvl="2" indent="-394965" algn="l">
              <a:lnSpc>
                <a:spcPts val="4280"/>
              </a:lnSpc>
              <a:buFont typeface="Arial"/>
              <a:buChar char="⚬"/>
            </a:pPr>
            <a:r>
              <a:rPr lang="en-US" sz="2744">
                <a:solidFill>
                  <a:srgbClr val="000000"/>
                </a:solidFill>
                <a:latin typeface="Georgia Pro"/>
                <a:ea typeface="Georgia Pro"/>
                <a:cs typeface="Georgia Pro"/>
                <a:sym typeface="Georgia Pro"/>
              </a:rPr>
              <a:t>Nettisivujen osoite</a:t>
            </a:r>
          </a:p>
          <a:p>
            <a:pPr marL="592448" lvl="1" indent="-296224" algn="l">
              <a:lnSpc>
                <a:spcPts val="4280"/>
              </a:lnSpc>
              <a:buFont typeface="Arial"/>
              <a:buChar char="•"/>
            </a:pPr>
            <a:r>
              <a:rPr lang="en-US" sz="2744">
                <a:solidFill>
                  <a:srgbClr val="000000"/>
                </a:solidFill>
                <a:latin typeface="Georgia Pro"/>
                <a:ea typeface="Georgia Pro"/>
                <a:cs typeface="Georgia Pro"/>
                <a:sym typeface="Georgia Pro"/>
              </a:rPr>
              <a:t>Ohjeiden liittenä olevasta suomennetusta listasta voi katsoa millaisia palvelukategorioita palvelussa on, jotta hahmotat, mitkä niistä sopivat omiin palveluihisi. Palvelukategorioilla kerrotaan, mitä palveluja yrityksesi tarjoaa tuotannoille.</a:t>
            </a:r>
          </a:p>
          <a:p>
            <a:pPr marL="592448" lvl="1" indent="-296224" algn="l">
              <a:lnSpc>
                <a:spcPts val="4280"/>
              </a:lnSpc>
              <a:buFont typeface="Arial"/>
              <a:buChar char="•"/>
            </a:pPr>
            <a:r>
              <a:rPr lang="en-US" sz="2744">
                <a:solidFill>
                  <a:srgbClr val="000000"/>
                </a:solidFill>
                <a:latin typeface="Georgia Pro"/>
                <a:ea typeface="Georgia Pro"/>
                <a:cs typeface="Georgia Pro"/>
                <a:sym typeface="Georgia Pro"/>
              </a:rPr>
              <a:t>Yrityksesi profiiliin voit myös lisätä </a:t>
            </a:r>
            <a:r>
              <a:rPr lang="en-US" sz="2744" b="1">
                <a:solidFill>
                  <a:srgbClr val="000000"/>
                </a:solidFill>
                <a:latin typeface="Georgia Pro Bold"/>
                <a:ea typeface="Georgia Pro Bold"/>
                <a:cs typeface="Georgia Pro Bold"/>
                <a:sym typeface="Georgia Pro Bold"/>
              </a:rPr>
              <a:t>linkkejä yrityksen sosiaalisen median kanaviin</a:t>
            </a:r>
            <a:r>
              <a:rPr lang="en-US" sz="2744">
                <a:solidFill>
                  <a:srgbClr val="000000"/>
                </a:solidFill>
                <a:latin typeface="Georgia Pro"/>
                <a:ea typeface="Georgia Pro"/>
                <a:cs typeface="Georgia Pro"/>
                <a:sym typeface="Georgia Pro"/>
              </a:rPr>
              <a:t>, logon tai kuvan, joka kertoo yrityksestä/sen toiminnasta,</a:t>
            </a:r>
            <a:r>
              <a:rPr lang="en-US" sz="2744" b="1">
                <a:solidFill>
                  <a:srgbClr val="000000"/>
                </a:solidFill>
                <a:latin typeface="Georgia Pro Bold"/>
                <a:ea typeface="Georgia Pro Bold"/>
                <a:cs typeface="Georgia Pro Bold"/>
                <a:sym typeface="Georgia Pro Bold"/>
              </a:rPr>
              <a:t> lyhyen kuvauksen yrityksestä</a:t>
            </a:r>
            <a:r>
              <a:rPr lang="en-US" sz="2744">
                <a:solidFill>
                  <a:srgbClr val="000000"/>
                </a:solidFill>
                <a:latin typeface="Georgia Pro"/>
                <a:ea typeface="Georgia Pro"/>
                <a:cs typeface="Georgia Pro"/>
                <a:sym typeface="Georgia Pro"/>
              </a:rPr>
              <a:t> (bio),</a:t>
            </a:r>
            <a:r>
              <a:rPr lang="en-US" sz="2744" b="1">
                <a:solidFill>
                  <a:srgbClr val="000000"/>
                </a:solidFill>
                <a:latin typeface="Georgia Pro Bold"/>
                <a:ea typeface="Georgia Pro Bold"/>
                <a:cs typeface="Georgia Pro Bold"/>
                <a:sym typeface="Georgia Pro Bold"/>
              </a:rPr>
              <a:t> kuvauksen yrityksen tarjoamista palveluista ja osaamisesta</a:t>
            </a:r>
            <a:r>
              <a:rPr lang="en-US" sz="2744">
                <a:solidFill>
                  <a:srgbClr val="000000"/>
                </a:solidFill>
                <a:latin typeface="Georgia Pro"/>
                <a:ea typeface="Georgia Pro"/>
                <a:cs typeface="Georgia Pro"/>
                <a:sym typeface="Georgia Pro"/>
              </a:rPr>
              <a:t> (services) ja listata elokuva-, TV- ja mainostuotantoja, joissa yrityksesi on ollut mukana palveluntarjoajana.</a:t>
            </a:r>
          </a:p>
        </p:txBody>
      </p:sp>
      <p:sp>
        <p:nvSpPr>
          <p:cNvPr id="8" name="TextBox 8"/>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grpSp>
        <p:nvGrpSpPr>
          <p:cNvPr id="3" name="Group 3"/>
          <p:cNvGrpSpPr/>
          <p:nvPr/>
        </p:nvGrpSpPr>
        <p:grpSpPr>
          <a:xfrm>
            <a:off x="10657417" y="5302136"/>
            <a:ext cx="2497549" cy="544898"/>
            <a:chOff x="0" y="0"/>
            <a:chExt cx="657791" cy="143512"/>
          </a:xfrm>
        </p:grpSpPr>
        <p:sp>
          <p:nvSpPr>
            <p:cNvPr id="4" name="Freeform 4"/>
            <p:cNvSpPr/>
            <p:nvPr/>
          </p:nvSpPr>
          <p:spPr>
            <a:xfrm>
              <a:off x="0" y="0"/>
              <a:ext cx="657791" cy="143512"/>
            </a:xfrm>
            <a:custGeom>
              <a:avLst/>
              <a:gdLst/>
              <a:ahLst/>
              <a:cxnLst/>
              <a:rect l="l" t="t" r="r" b="b"/>
              <a:pathLst>
                <a:path w="657791" h="143512">
                  <a:moveTo>
                    <a:pt x="0" y="0"/>
                  </a:moveTo>
                  <a:lnTo>
                    <a:pt x="657791" y="0"/>
                  </a:lnTo>
                  <a:lnTo>
                    <a:pt x="657791" y="143512"/>
                  </a:lnTo>
                  <a:lnTo>
                    <a:pt x="0" y="143512"/>
                  </a:lnTo>
                  <a:close/>
                </a:path>
              </a:pathLst>
            </a:custGeom>
            <a:solidFill>
              <a:srgbClr val="FFFFFF"/>
            </a:solidFill>
          </p:spPr>
          <p:txBody>
            <a:bodyPr/>
            <a:lstStyle/>
            <a:p>
              <a:endParaRPr lang="fi-FI"/>
            </a:p>
          </p:txBody>
        </p:sp>
        <p:sp>
          <p:nvSpPr>
            <p:cNvPr id="5" name="TextBox 5"/>
            <p:cNvSpPr txBox="1"/>
            <p:nvPr/>
          </p:nvSpPr>
          <p:spPr>
            <a:xfrm>
              <a:off x="0" y="-95250"/>
              <a:ext cx="657791" cy="238762"/>
            </a:xfrm>
            <a:prstGeom prst="rect">
              <a:avLst/>
            </a:prstGeom>
          </p:spPr>
          <p:txBody>
            <a:bodyPr lIns="50800" tIns="50800" rIns="50800" bIns="50800" rtlCol="0" anchor="ctr"/>
            <a:lstStyle/>
            <a:p>
              <a:pPr algn="ctr">
                <a:lnSpc>
                  <a:spcPts val="3159"/>
                </a:lnSpc>
              </a:pPr>
              <a:endParaRPr/>
            </a:p>
          </p:txBody>
        </p:sp>
      </p:grpSp>
      <p:sp>
        <p:nvSpPr>
          <p:cNvPr id="6" name="TextBox 6"/>
          <p:cNvSpPr txBox="1"/>
          <p:nvPr/>
        </p:nvSpPr>
        <p:spPr>
          <a:xfrm>
            <a:off x="1028700" y="1104900"/>
            <a:ext cx="15460515" cy="1019556"/>
          </a:xfrm>
          <a:prstGeom prst="rect">
            <a:avLst/>
          </a:prstGeom>
        </p:spPr>
        <p:txBody>
          <a:bodyPr lIns="0" tIns="0" rIns="0" bIns="0" rtlCol="0" anchor="t">
            <a:spAutoFit/>
          </a:bodyPr>
          <a:lstStyle/>
          <a:p>
            <a:pPr algn="l">
              <a:lnSpc>
                <a:spcPts val="6911"/>
              </a:lnSpc>
            </a:pPr>
            <a:r>
              <a:rPr lang="en-US" sz="7199" spc="0">
                <a:solidFill>
                  <a:srgbClr val="000000"/>
                </a:solidFill>
                <a:latin typeface="Hudson NY Regular 2"/>
                <a:ea typeface="Hudson NY Regular 2"/>
                <a:cs typeface="Hudson NY Regular 2"/>
                <a:sym typeface="Hudson NY Regular 2"/>
              </a:rPr>
              <a:t>Muutama huomio</a:t>
            </a:r>
          </a:p>
        </p:txBody>
      </p:sp>
      <p:sp>
        <p:nvSpPr>
          <p:cNvPr id="7" name="TextBox 7"/>
          <p:cNvSpPr txBox="1"/>
          <p:nvPr/>
        </p:nvSpPr>
        <p:spPr>
          <a:xfrm>
            <a:off x="995580" y="2402966"/>
            <a:ext cx="16263720" cy="5599225"/>
          </a:xfrm>
          <a:prstGeom prst="rect">
            <a:avLst/>
          </a:prstGeom>
        </p:spPr>
        <p:txBody>
          <a:bodyPr lIns="0" tIns="0" rIns="0" bIns="0" rtlCol="0" anchor="t">
            <a:spAutoFit/>
          </a:bodyPr>
          <a:lstStyle/>
          <a:p>
            <a:pPr marL="615563" lvl="1" indent="-307782" algn="l">
              <a:lnSpc>
                <a:spcPts val="4447"/>
              </a:lnSpc>
              <a:buFont typeface="Arial"/>
              <a:buChar char="•"/>
            </a:pPr>
            <a:r>
              <a:rPr lang="en-US" sz="2851" dirty="0">
                <a:solidFill>
                  <a:srgbClr val="000000"/>
                </a:solidFill>
                <a:latin typeface="Georgia Pro"/>
                <a:ea typeface="Georgia Pro"/>
                <a:cs typeface="Georgia Pro"/>
                <a:sym typeface="Georgia Pro"/>
              </a:rPr>
              <a:t>Location Pro -</a:t>
            </a:r>
            <a:r>
              <a:rPr lang="en-US" sz="2851" dirty="0" err="1">
                <a:solidFill>
                  <a:srgbClr val="000000"/>
                </a:solidFill>
                <a:latin typeface="Georgia Pro"/>
                <a:ea typeface="Georgia Pro"/>
                <a:cs typeface="Georgia Pro"/>
                <a:sym typeface="Georgia Pro"/>
              </a:rPr>
              <a:t>työkalu</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ei</a:t>
            </a:r>
            <a:r>
              <a:rPr lang="en-US" sz="2851" dirty="0">
                <a:solidFill>
                  <a:srgbClr val="000000"/>
                </a:solidFill>
                <a:latin typeface="Georgia Pro"/>
                <a:ea typeface="Georgia Pro"/>
                <a:cs typeface="Georgia Pro"/>
                <a:sym typeface="Georgia Pro"/>
              </a:rPr>
              <a:t> ole </a:t>
            </a:r>
            <a:r>
              <a:rPr lang="en-US" sz="2851" dirty="0" err="1">
                <a:solidFill>
                  <a:srgbClr val="000000"/>
                </a:solidFill>
                <a:latin typeface="Georgia Pro"/>
                <a:ea typeface="Georgia Pro"/>
                <a:cs typeface="Georgia Pro"/>
                <a:sym typeface="Georgia Pro"/>
              </a:rPr>
              <a:t>kaikille</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avoin</a:t>
            </a:r>
            <a:r>
              <a:rPr lang="en-US" sz="2851" dirty="0">
                <a:solidFill>
                  <a:srgbClr val="000000"/>
                </a:solidFill>
                <a:latin typeface="Georgia Pro"/>
                <a:ea typeface="Georgia Pro"/>
                <a:cs typeface="Georgia Pro"/>
                <a:sym typeface="Georgia Pro"/>
              </a:rPr>
              <a:t> ja </a:t>
            </a:r>
            <a:r>
              <a:rPr lang="en-US" sz="2851" dirty="0" err="1">
                <a:solidFill>
                  <a:srgbClr val="000000"/>
                </a:solidFill>
                <a:latin typeface="Georgia Pro"/>
                <a:ea typeface="Georgia Pro"/>
                <a:cs typeface="Georgia Pro"/>
                <a:sym typeface="Georgia Pro"/>
              </a:rPr>
              <a:t>julkinen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tietokanta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siksi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sinne</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täytyy</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kirjautua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yhteisellä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salasanalla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Älä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jaa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salasanaa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muille</a:t>
            </a:r>
            <a:r>
              <a:rPr lang="en-US" sz="2851" dirty="0">
                <a:solidFill>
                  <a:srgbClr val="000000"/>
                </a:solidFill>
                <a:latin typeface="Georgia Pro"/>
                <a:ea typeface="Georgia Pro"/>
                <a:cs typeface="Georgia Pro"/>
                <a:sym typeface="Georgia Pro"/>
              </a:rPr>
              <a:t>. </a:t>
            </a:r>
          </a:p>
          <a:p>
            <a:pPr marL="615563" lvl="1" indent="-307782" algn="l">
              <a:lnSpc>
                <a:spcPts val="4447"/>
              </a:lnSpc>
              <a:buFont typeface="Arial"/>
              <a:buChar char="•"/>
            </a:pPr>
            <a:r>
              <a:rPr lang="en-US" sz="2851" dirty="0" err="1">
                <a:solidFill>
                  <a:srgbClr val="000000"/>
                </a:solidFill>
                <a:latin typeface="Georgia Pro"/>
                <a:ea typeface="Georgia Pro"/>
                <a:cs typeface="Georgia Pro"/>
                <a:sym typeface="Georgia Pro"/>
              </a:rPr>
              <a:t>Elokuvakomissiosta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tarkistetaan</a:t>
            </a:r>
            <a:r>
              <a:rPr lang="en-US" sz="2851" dirty="0">
                <a:solidFill>
                  <a:srgbClr val="000000"/>
                </a:solidFill>
                <a:latin typeface="Georgia Pro"/>
                <a:ea typeface="Georgia Pro"/>
                <a:cs typeface="Georgia Pro"/>
                <a:sym typeface="Georgia Pro"/>
              </a:rPr>
              <a:t> ja </a:t>
            </a:r>
            <a:r>
              <a:rPr lang="en-US" sz="2851" dirty="0" err="1">
                <a:solidFill>
                  <a:srgbClr val="000000"/>
                </a:solidFill>
                <a:latin typeface="Georgia Pro"/>
                <a:ea typeface="Georgia Pro"/>
                <a:cs typeface="Georgia Pro"/>
                <a:sym typeface="Georgia Pro"/>
              </a:rPr>
              <a:t>hyväksytään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tekemäsi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listaus</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jonka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jälkeen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sinulle</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tulee</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sähköpostiin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ilmoitus</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siitä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että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listauksesi</a:t>
            </a:r>
            <a:r>
              <a:rPr lang="en-US" sz="2851" dirty="0">
                <a:solidFill>
                  <a:srgbClr val="000000"/>
                </a:solidFill>
                <a:latin typeface="Georgia Pro"/>
                <a:ea typeface="Georgia Pro"/>
                <a:cs typeface="Georgia Pro"/>
                <a:sym typeface="Georgia Pro"/>
              </a:rPr>
              <a:t> on </a:t>
            </a:r>
            <a:r>
              <a:rPr lang="en-US" sz="2851" dirty="0" err="1">
                <a:solidFill>
                  <a:srgbClr val="000000"/>
                </a:solidFill>
                <a:latin typeface="Georgia Pro"/>
                <a:ea typeface="Georgia Pro"/>
                <a:cs typeface="Georgia Pro"/>
                <a:sym typeface="Georgia Pro"/>
              </a:rPr>
              <a:t>hyväksytty</a:t>
            </a:r>
            <a:r>
              <a:rPr lang="en-US" sz="2851" dirty="0">
                <a:solidFill>
                  <a:srgbClr val="000000"/>
                </a:solidFill>
                <a:latin typeface="Georgia Pro"/>
                <a:ea typeface="Georgia Pro"/>
                <a:cs typeface="Georgia Pro"/>
                <a:sym typeface="Georgia Pro"/>
              </a:rPr>
              <a:t>. </a:t>
            </a:r>
          </a:p>
          <a:p>
            <a:pPr marL="615563" lvl="1" indent="-307782" algn="l">
              <a:lnSpc>
                <a:spcPts val="4447"/>
              </a:lnSpc>
              <a:buFont typeface="Arial"/>
              <a:buChar char="•"/>
            </a:pPr>
            <a:r>
              <a:rPr lang="en-US" sz="2851" dirty="0">
                <a:solidFill>
                  <a:srgbClr val="000000"/>
                </a:solidFill>
                <a:latin typeface="Georgia Pro"/>
                <a:ea typeface="Georgia Pro"/>
                <a:cs typeface="Georgia Pro"/>
                <a:sym typeface="Georgia Pro"/>
              </a:rPr>
              <a:t>Jos </a:t>
            </a:r>
            <a:r>
              <a:rPr lang="en-US" sz="2851" dirty="0" err="1">
                <a:solidFill>
                  <a:srgbClr val="000000"/>
                </a:solidFill>
                <a:latin typeface="Georgia Pro"/>
                <a:ea typeface="Georgia Pro"/>
                <a:cs typeface="Georgia Pro"/>
                <a:sym typeface="Georgia Pro"/>
              </a:rPr>
              <a:t>viestiä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ei</a:t>
            </a:r>
            <a:r>
              <a:rPr lang="en-US" sz="2851" dirty="0">
                <a:solidFill>
                  <a:srgbClr val="000000"/>
                </a:solidFill>
                <a:latin typeface="Georgia Pro"/>
                <a:ea typeface="Georgia Pro"/>
                <a:cs typeface="Georgia Pro"/>
                <a:sym typeface="Georgia Pro"/>
              </a:rPr>
              <a:t> ole </a:t>
            </a:r>
            <a:r>
              <a:rPr lang="en-US" sz="2851" dirty="0" err="1">
                <a:solidFill>
                  <a:srgbClr val="000000"/>
                </a:solidFill>
                <a:latin typeface="Georgia Pro"/>
                <a:ea typeface="Georgia Pro"/>
                <a:cs typeface="Georgia Pro"/>
                <a:sym typeface="Georgia Pro"/>
              </a:rPr>
              <a:t>saapunut</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kolmen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arkipäivän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kuluessa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tarkista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vielä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roskaposti-kansio</a:t>
            </a:r>
            <a:r>
              <a:rPr lang="en-US" sz="2851" dirty="0">
                <a:solidFill>
                  <a:srgbClr val="000000"/>
                </a:solidFill>
                <a:latin typeface="Georgia Pro"/>
                <a:ea typeface="Georgia Pro"/>
                <a:cs typeface="Georgia Pro"/>
                <a:sym typeface="Georgia Pro"/>
              </a:rPr>
              <a:t> ja </a:t>
            </a:r>
            <a:r>
              <a:rPr lang="en-US" sz="2851" dirty="0" err="1">
                <a:solidFill>
                  <a:srgbClr val="000000"/>
                </a:solidFill>
                <a:latin typeface="Georgia Pro"/>
                <a:ea typeface="Georgia Pro"/>
                <a:cs typeface="Georgia Pro"/>
                <a:sym typeface="Georgia Pro"/>
              </a:rPr>
              <a:t>ota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yhteyttä</a:t>
            </a:r>
            <a:r>
              <a:rPr lang="en-US" sz="2851" dirty="0">
                <a:solidFill>
                  <a:srgbClr val="000000"/>
                </a:solidFill>
                <a:latin typeface="Georgia Pro"/>
                <a:ea typeface="Georgia Pro"/>
                <a:cs typeface="Georgia Pro"/>
                <a:sym typeface="Georgia Pro"/>
              </a:rPr>
              <a:t> </a:t>
            </a:r>
            <a:r>
              <a:rPr lang="en-US" sz="2851" u="sng" dirty="0">
                <a:solidFill>
                  <a:srgbClr val="000000"/>
                </a:solidFill>
                <a:latin typeface="Georgia Pro"/>
                <a:ea typeface="Georgia Pro"/>
                <a:cs typeface="Georgia Pro"/>
                <a:sym typeface="Georgia Pro"/>
                <a:hlinkClick r:id="rId3" tooltip="https://filmlapland.fi/practical-information/funding-2/get-in-touch/"/>
              </a:rPr>
              <a:t>Lapin </a:t>
            </a:r>
            <a:r>
              <a:rPr lang="en-US" sz="2851" u="sng" dirty="0" err="1">
                <a:solidFill>
                  <a:srgbClr val="000000"/>
                </a:solidFill>
                <a:latin typeface="Georgia Pro"/>
                <a:ea typeface="Georgia Pro"/>
                <a:cs typeface="Georgia Pro"/>
                <a:sym typeface="Georgia Pro"/>
                <a:hlinkClick r:id="rId3" tooltip="https://filmlapland.fi/practical-information/funding-2/get-in-touch/"/>
              </a:rPr>
              <a:t>elokuvakomissioon</a:t>
            </a:r>
            <a:r>
              <a:rPr lang="en-US" sz="2851" dirty="0">
                <a:solidFill>
                  <a:srgbClr val="000000"/>
                </a:solidFill>
                <a:latin typeface="Georgia Pro"/>
                <a:ea typeface="Georgia Pro"/>
                <a:cs typeface="Georgia Pro"/>
                <a:sym typeface="Georgia Pro"/>
              </a:rPr>
              <a:t>.</a:t>
            </a:r>
          </a:p>
          <a:p>
            <a:pPr marL="615563" lvl="1" indent="-307782" algn="l">
              <a:lnSpc>
                <a:spcPts val="4447"/>
              </a:lnSpc>
              <a:buFont typeface="Arial"/>
              <a:buChar char="•"/>
            </a:pPr>
            <a:r>
              <a:rPr lang="en-US" sz="2851" dirty="0">
                <a:solidFill>
                  <a:srgbClr val="000000"/>
                </a:solidFill>
                <a:latin typeface="Georgia Pro"/>
                <a:ea typeface="Georgia Pro"/>
                <a:cs typeface="Georgia Pro"/>
                <a:sym typeface="Georgia Pro"/>
              </a:rPr>
              <a:t>Voit </a:t>
            </a:r>
            <a:r>
              <a:rPr lang="en-US" sz="2851" dirty="0" err="1">
                <a:solidFill>
                  <a:srgbClr val="000000"/>
                </a:solidFill>
                <a:latin typeface="Georgia Pro"/>
                <a:ea typeface="Georgia Pro"/>
                <a:cs typeface="Georgia Pro"/>
                <a:sym typeface="Georgia Pro"/>
              </a:rPr>
              <a:t>halutessasi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myös</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lisätä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palveluun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itsesi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tekijäksi</a:t>
            </a:r>
            <a:r>
              <a:rPr lang="en-US" sz="2851" dirty="0">
                <a:solidFill>
                  <a:srgbClr val="000000"/>
                </a:solidFill>
                <a:latin typeface="Georgia Pro"/>
                <a:ea typeface="Georgia Pro"/>
                <a:cs typeface="Georgia Pro"/>
                <a:sym typeface="Georgia Pro"/>
              </a:rPr>
              <a:t> (CREW) </a:t>
            </a:r>
            <a:r>
              <a:rPr lang="en-US" sz="2851" dirty="0" err="1">
                <a:solidFill>
                  <a:srgbClr val="000000"/>
                </a:solidFill>
                <a:latin typeface="Georgia Pro"/>
                <a:ea typeface="Georgia Pro"/>
                <a:cs typeface="Georgia Pro"/>
                <a:sym typeface="Georgia Pro"/>
              </a:rPr>
              <a:t>sekä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yrityksesi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toimitiloja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yksityisiä</a:t>
            </a:r>
            <a:r>
              <a:rPr lang="en-US" sz="2851" dirty="0">
                <a:solidFill>
                  <a:srgbClr val="000000"/>
                </a:solidFill>
                <a:latin typeface="Georgia Pro"/>
                <a:ea typeface="Georgia Pro"/>
                <a:cs typeface="Georgia Pro"/>
                <a:sym typeface="Georgia Pro"/>
              </a:rPr>
              <a:t> maa-</a:t>
            </a:r>
            <a:r>
              <a:rPr lang="en-US" sz="2851" dirty="0" err="1">
                <a:solidFill>
                  <a:srgbClr val="000000"/>
                </a:solidFill>
                <a:latin typeface="Georgia Pro"/>
                <a:ea typeface="Georgia Pro"/>
                <a:cs typeface="Georgia Pro"/>
                <a:sym typeface="Georgia Pro"/>
              </a:rPr>
              <a:t>alueita</a:t>
            </a:r>
            <a:r>
              <a:rPr lang="en-US" sz="2851" dirty="0">
                <a:solidFill>
                  <a:srgbClr val="000000"/>
                </a:solidFill>
                <a:latin typeface="Georgia Pro"/>
                <a:ea typeface="Georgia Pro"/>
                <a:cs typeface="Georgia Pro"/>
                <a:sym typeface="Georgia Pro"/>
              </a:rPr>
              <a:t> tai </a:t>
            </a:r>
            <a:r>
              <a:rPr lang="en-US" sz="2851" dirty="0" err="1">
                <a:solidFill>
                  <a:srgbClr val="000000"/>
                </a:solidFill>
                <a:latin typeface="Georgia Pro"/>
                <a:ea typeface="Georgia Pro"/>
                <a:cs typeface="Georgia Pro"/>
                <a:sym typeface="Georgia Pro"/>
              </a:rPr>
              <a:t>muita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hallinnoimiasi</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kiinteistöjä</a:t>
            </a:r>
            <a:r>
              <a:rPr lang="en-US" sz="2851" dirty="0">
                <a:solidFill>
                  <a:srgbClr val="000000"/>
                </a:solidFill>
                <a:latin typeface="Georgia Pro"/>
                <a:ea typeface="Georgia Pro"/>
                <a:cs typeface="Georgia Pro"/>
                <a:sym typeface="Georgia Pro"/>
              </a:rPr>
              <a:t> ja </a:t>
            </a:r>
            <a:r>
              <a:rPr lang="en-US" sz="2851" dirty="0" err="1">
                <a:solidFill>
                  <a:srgbClr val="000000"/>
                </a:solidFill>
                <a:latin typeface="Georgia Pro"/>
                <a:ea typeface="Georgia Pro"/>
                <a:cs typeface="Georgia Pro"/>
                <a:sym typeface="Georgia Pro"/>
              </a:rPr>
              <a:t>paikkoja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kuvauspaikoiksi</a:t>
            </a:r>
            <a:r>
              <a:rPr lang="en-US" sz="2851" dirty="0">
                <a:solidFill>
                  <a:srgbClr val="000000"/>
                </a:solidFill>
                <a:latin typeface="Georgia Pro"/>
                <a:ea typeface="Georgia Pro"/>
                <a:cs typeface="Georgia Pro"/>
                <a:sym typeface="Georgia Pro"/>
              </a:rPr>
              <a:t> (LOCATION). </a:t>
            </a:r>
            <a:r>
              <a:rPr lang="en-US" sz="2851" dirty="0" err="1">
                <a:solidFill>
                  <a:srgbClr val="000000"/>
                </a:solidFill>
                <a:latin typeface="Georgia Pro"/>
                <a:ea typeface="Georgia Pro"/>
                <a:cs typeface="Georgia Pro"/>
                <a:sym typeface="Georgia Pro"/>
              </a:rPr>
              <a:t>Jokainen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listaus</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tehdään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erikseen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omalla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lomakkeellaan</a:t>
            </a:r>
            <a:r>
              <a:rPr lang="en-US" sz="2851" dirty="0">
                <a:solidFill>
                  <a:srgbClr val="000000"/>
                </a:solidFill>
                <a:latin typeface="Georgia Pro"/>
                <a:ea typeface="Georgia Pro"/>
                <a:cs typeface="Georgia Pro"/>
                <a:sym typeface="Georgia Pro"/>
              </a:rPr>
              <a:t>.</a:t>
            </a:r>
          </a:p>
          <a:p>
            <a:pPr marL="615563" lvl="1" indent="-307782" algn="l">
              <a:lnSpc>
                <a:spcPts val="4447"/>
              </a:lnSpc>
              <a:buFont typeface="Arial"/>
              <a:buChar char="•"/>
            </a:pPr>
            <a:r>
              <a:rPr lang="en-US" sz="2851" dirty="0">
                <a:solidFill>
                  <a:srgbClr val="000000"/>
                </a:solidFill>
                <a:latin typeface="Georgia Pro"/>
                <a:ea typeface="Georgia Pro"/>
                <a:cs typeface="Georgia Pro"/>
                <a:sym typeface="Georgia Pro"/>
              </a:rPr>
              <a:t>Jos </a:t>
            </a:r>
            <a:r>
              <a:rPr lang="en-US" sz="2851" dirty="0" err="1">
                <a:solidFill>
                  <a:srgbClr val="000000"/>
                </a:solidFill>
                <a:latin typeface="Georgia Pro"/>
                <a:ea typeface="Georgia Pro"/>
                <a:cs typeface="Georgia Pro"/>
                <a:sym typeface="Georgia Pro"/>
              </a:rPr>
              <a:t>lomakkeen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täyttäminen</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tuntuu</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hankalalta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ota</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yhteyttä</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komissioon</a:t>
            </a:r>
            <a:r>
              <a:rPr lang="en-US" sz="2851" dirty="0">
                <a:solidFill>
                  <a:srgbClr val="000000"/>
                </a:solidFill>
                <a:latin typeface="Georgia Pro"/>
                <a:ea typeface="Georgia Pro"/>
                <a:cs typeface="Georgia Pro"/>
                <a:sym typeface="Georgia Pro"/>
              </a:rPr>
              <a:t> ja </a:t>
            </a:r>
            <a:r>
              <a:rPr lang="en-US" sz="2851" dirty="0" err="1">
                <a:solidFill>
                  <a:srgbClr val="000000"/>
                </a:solidFill>
                <a:latin typeface="Georgia Pro"/>
                <a:ea typeface="Georgia Pro"/>
                <a:cs typeface="Georgia Pro"/>
                <a:sym typeface="Georgia Pro"/>
              </a:rPr>
              <a:t>olemme</a:t>
            </a:r>
            <a:r>
              <a:rPr lang="en-US" sz="2851" dirty="0">
                <a:solidFill>
                  <a:srgbClr val="000000"/>
                </a:solidFill>
                <a:latin typeface="Georgia Pro"/>
                <a:ea typeface="Georgia Pro"/>
                <a:cs typeface="Georgia Pro"/>
                <a:sym typeface="Georgia Pro"/>
              </a:rPr>
              <a:t> </a:t>
            </a:r>
            <a:r>
              <a:rPr lang="en-US" sz="2851" dirty="0" err="1">
                <a:solidFill>
                  <a:srgbClr val="000000"/>
                </a:solidFill>
                <a:latin typeface="Georgia Pro"/>
                <a:ea typeface="Georgia Pro"/>
                <a:cs typeface="Georgia Pro"/>
                <a:sym typeface="Georgia Pro"/>
              </a:rPr>
              <a:t>avuksi</a:t>
            </a:r>
            <a:r>
              <a:rPr lang="en-US" sz="2851" dirty="0">
                <a:solidFill>
                  <a:srgbClr val="000000"/>
                </a:solidFill>
                <a:latin typeface="Georgia Pro"/>
                <a:ea typeface="Georgia Pro"/>
                <a:cs typeface="Georgia Pro"/>
                <a:sym typeface="Georgia Pro"/>
              </a:rPr>
              <a:t>.</a:t>
            </a:r>
          </a:p>
        </p:txBody>
      </p:sp>
      <p:sp>
        <p:nvSpPr>
          <p:cNvPr id="8" name="TextBox 8"/>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grpSp>
        <p:nvGrpSpPr>
          <p:cNvPr id="3" name="Group 3"/>
          <p:cNvGrpSpPr/>
          <p:nvPr/>
        </p:nvGrpSpPr>
        <p:grpSpPr>
          <a:xfrm>
            <a:off x="10657417" y="5302136"/>
            <a:ext cx="2497549" cy="544898"/>
            <a:chOff x="0" y="0"/>
            <a:chExt cx="657791" cy="143512"/>
          </a:xfrm>
        </p:grpSpPr>
        <p:sp>
          <p:nvSpPr>
            <p:cNvPr id="4" name="Freeform 4"/>
            <p:cNvSpPr/>
            <p:nvPr/>
          </p:nvSpPr>
          <p:spPr>
            <a:xfrm>
              <a:off x="0" y="0"/>
              <a:ext cx="657791" cy="143512"/>
            </a:xfrm>
            <a:custGeom>
              <a:avLst/>
              <a:gdLst/>
              <a:ahLst/>
              <a:cxnLst/>
              <a:rect l="l" t="t" r="r" b="b"/>
              <a:pathLst>
                <a:path w="657791" h="143512">
                  <a:moveTo>
                    <a:pt x="0" y="0"/>
                  </a:moveTo>
                  <a:lnTo>
                    <a:pt x="657791" y="0"/>
                  </a:lnTo>
                  <a:lnTo>
                    <a:pt x="657791" y="143512"/>
                  </a:lnTo>
                  <a:lnTo>
                    <a:pt x="0" y="143512"/>
                  </a:lnTo>
                  <a:close/>
                </a:path>
              </a:pathLst>
            </a:custGeom>
            <a:solidFill>
              <a:srgbClr val="FFFFFF"/>
            </a:solidFill>
          </p:spPr>
          <p:txBody>
            <a:bodyPr/>
            <a:lstStyle/>
            <a:p>
              <a:endParaRPr lang="fi-FI"/>
            </a:p>
          </p:txBody>
        </p:sp>
        <p:sp>
          <p:nvSpPr>
            <p:cNvPr id="5" name="TextBox 5"/>
            <p:cNvSpPr txBox="1"/>
            <p:nvPr/>
          </p:nvSpPr>
          <p:spPr>
            <a:xfrm>
              <a:off x="0" y="-95250"/>
              <a:ext cx="657791" cy="238762"/>
            </a:xfrm>
            <a:prstGeom prst="rect">
              <a:avLst/>
            </a:prstGeom>
          </p:spPr>
          <p:txBody>
            <a:bodyPr lIns="50800" tIns="50800" rIns="50800" bIns="50800" rtlCol="0" anchor="ctr"/>
            <a:lstStyle/>
            <a:p>
              <a:pPr algn="ctr">
                <a:lnSpc>
                  <a:spcPts val="3159"/>
                </a:lnSpc>
              </a:pPr>
              <a:endParaRPr/>
            </a:p>
          </p:txBody>
        </p:sp>
      </p:grpSp>
      <p:sp>
        <p:nvSpPr>
          <p:cNvPr id="6" name="TextBox 6"/>
          <p:cNvSpPr txBox="1"/>
          <p:nvPr/>
        </p:nvSpPr>
        <p:spPr>
          <a:xfrm>
            <a:off x="1000980" y="1362323"/>
            <a:ext cx="15460515" cy="1019556"/>
          </a:xfrm>
          <a:prstGeom prst="rect">
            <a:avLst/>
          </a:prstGeom>
        </p:spPr>
        <p:txBody>
          <a:bodyPr lIns="0" tIns="0" rIns="0" bIns="0" rtlCol="0" anchor="t">
            <a:spAutoFit/>
          </a:bodyPr>
          <a:lstStyle/>
          <a:p>
            <a:pPr algn="l">
              <a:lnSpc>
                <a:spcPts val="6911"/>
              </a:lnSpc>
            </a:pPr>
            <a:r>
              <a:rPr lang="en-US" sz="7199" spc="0">
                <a:solidFill>
                  <a:srgbClr val="000000"/>
                </a:solidFill>
                <a:latin typeface="Hudson NY Regular 2"/>
                <a:ea typeface="Hudson NY Regular 2"/>
                <a:cs typeface="Hudson NY Regular 2"/>
                <a:sym typeface="Hudson NY Regular 2"/>
              </a:rPr>
              <a:t>location pro -työkalu</a:t>
            </a:r>
          </a:p>
        </p:txBody>
      </p:sp>
      <p:sp>
        <p:nvSpPr>
          <p:cNvPr id="7" name="TextBox 7"/>
          <p:cNvSpPr txBox="1"/>
          <p:nvPr/>
        </p:nvSpPr>
        <p:spPr>
          <a:xfrm>
            <a:off x="1028700" y="2311980"/>
            <a:ext cx="6357278" cy="541021"/>
          </a:xfrm>
          <a:prstGeom prst="rect">
            <a:avLst/>
          </a:prstGeom>
        </p:spPr>
        <p:txBody>
          <a:bodyPr lIns="0" tIns="0" rIns="0" bIns="0" rtlCol="0" anchor="t">
            <a:spAutoFit/>
          </a:bodyPr>
          <a:lstStyle/>
          <a:p>
            <a:pPr algn="l">
              <a:lnSpc>
                <a:spcPts val="4289"/>
              </a:lnSpc>
            </a:pPr>
            <a:r>
              <a:rPr lang="en-US" sz="2749">
                <a:solidFill>
                  <a:srgbClr val="000000"/>
                </a:solidFill>
                <a:latin typeface="Hudson NY Regular 1"/>
                <a:ea typeface="Hudson NY Regular 1"/>
                <a:cs typeface="Hudson NY Regular 1"/>
                <a:sym typeface="Hudson NY Regular 1"/>
              </a:rPr>
              <a:t>YLEISTÄ - VAstuunvapaus</a:t>
            </a:r>
          </a:p>
        </p:txBody>
      </p:sp>
      <p:sp>
        <p:nvSpPr>
          <p:cNvPr id="8" name="TextBox 8"/>
          <p:cNvSpPr txBox="1"/>
          <p:nvPr/>
        </p:nvSpPr>
        <p:spPr>
          <a:xfrm>
            <a:off x="1028700" y="3456606"/>
            <a:ext cx="15432795" cy="4577347"/>
          </a:xfrm>
          <a:prstGeom prst="rect">
            <a:avLst/>
          </a:prstGeom>
        </p:spPr>
        <p:txBody>
          <a:bodyPr lIns="0" tIns="0" rIns="0" bIns="0" rtlCol="0" anchor="t">
            <a:spAutoFit/>
          </a:bodyPr>
          <a:lstStyle/>
          <a:p>
            <a:pPr marL="637824" lvl="1" indent="-318912" algn="l">
              <a:lnSpc>
                <a:spcPts val="4608"/>
              </a:lnSpc>
              <a:buFont typeface="Arial"/>
              <a:buChar char="•"/>
            </a:pPr>
            <a:r>
              <a:rPr lang="en-US" sz="2954">
                <a:solidFill>
                  <a:srgbClr val="000000"/>
                </a:solidFill>
                <a:latin typeface="Georgia Pro"/>
                <a:ea typeface="Georgia Pro"/>
                <a:cs typeface="Georgia Pro"/>
                <a:sym typeface="Georgia Pro"/>
              </a:rPr>
              <a:t>Vastaat itse syöttämiesi tietojen todenmukaisuudesta sekä ajantasaisuudesta.</a:t>
            </a:r>
          </a:p>
          <a:p>
            <a:pPr marL="637824" lvl="1" indent="-318912" algn="l">
              <a:lnSpc>
                <a:spcPts val="4608"/>
              </a:lnSpc>
              <a:buFont typeface="Arial"/>
              <a:buChar char="•"/>
            </a:pPr>
            <a:r>
              <a:rPr lang="en-US" sz="2954">
                <a:solidFill>
                  <a:srgbClr val="000000"/>
                </a:solidFill>
                <a:latin typeface="Georgia Pro"/>
                <a:ea typeface="Georgia Pro"/>
                <a:cs typeface="Georgia Pro"/>
                <a:sym typeface="Georgia Pro"/>
              </a:rPr>
              <a:t>Vastaat, että sinulla on lupa lisätä syöttämäsi lokaatio tai palvelu sivulle.</a:t>
            </a:r>
          </a:p>
          <a:p>
            <a:pPr marL="637824" lvl="1" indent="-318912" algn="l">
              <a:lnSpc>
                <a:spcPts val="4608"/>
              </a:lnSpc>
              <a:buFont typeface="Arial"/>
              <a:buChar char="•"/>
            </a:pPr>
            <a:r>
              <a:rPr lang="en-US" sz="2954">
                <a:solidFill>
                  <a:srgbClr val="000000"/>
                </a:solidFill>
                <a:latin typeface="Georgia Pro"/>
                <a:ea typeface="Georgia Pro"/>
                <a:cs typeface="Georgia Pro"/>
                <a:sym typeface="Georgia Pro"/>
              </a:rPr>
              <a:t>Vastaat, että sinulla on käyttöoikeus lisäämiisi kuviin sivulle.</a:t>
            </a:r>
          </a:p>
          <a:p>
            <a:pPr marL="637824" lvl="1" indent="-318912" algn="l">
              <a:lnSpc>
                <a:spcPts val="4608"/>
              </a:lnSpc>
              <a:buFont typeface="Arial"/>
              <a:buChar char="•"/>
            </a:pPr>
            <a:r>
              <a:rPr lang="en-US" sz="2954">
                <a:solidFill>
                  <a:srgbClr val="000000"/>
                </a:solidFill>
                <a:latin typeface="Georgia Pro"/>
                <a:ea typeface="Georgia Pro"/>
                <a:cs typeface="Georgia Pro"/>
                <a:sym typeface="Georgia Pro"/>
              </a:rPr>
              <a:t>Lapin elokuvakomissio tai mukana olevat kunnat eivät ota vastuuta tuotannoista, jotka teihin saattavat olla yhteydessä.</a:t>
            </a:r>
          </a:p>
          <a:p>
            <a:pPr marL="1275648" lvl="2" indent="-425216" algn="l">
              <a:lnSpc>
                <a:spcPts val="4608"/>
              </a:lnSpc>
              <a:buFont typeface="Arial"/>
              <a:buChar char="⚬"/>
            </a:pPr>
            <a:r>
              <a:rPr lang="en-US" sz="2954">
                <a:solidFill>
                  <a:srgbClr val="000000"/>
                </a:solidFill>
                <a:latin typeface="Georgia Pro"/>
                <a:ea typeface="Georgia Pro"/>
                <a:cs typeface="Georgia Pro"/>
                <a:sym typeface="Georgia Pro"/>
              </a:rPr>
              <a:t>Toki meihin saa aina olla yhteydessä, jos jokin tuotantokeissi mietityttää.</a:t>
            </a:r>
          </a:p>
          <a:p>
            <a:pPr marL="637824" lvl="1" indent="-318912" algn="l">
              <a:lnSpc>
                <a:spcPts val="4608"/>
              </a:lnSpc>
              <a:buFont typeface="Arial"/>
              <a:buChar char="•"/>
            </a:pPr>
            <a:r>
              <a:rPr lang="en-US" sz="2954">
                <a:solidFill>
                  <a:srgbClr val="000000"/>
                </a:solidFill>
                <a:latin typeface="Georgia Pro"/>
                <a:ea typeface="Georgia Pro"/>
                <a:cs typeface="Georgia Pro"/>
                <a:sym typeface="Georgia Pro"/>
              </a:rPr>
              <a:t>Suosittelemme aina tekemään tuotannoista taustojen tsekkauksen sekä tekemään kirjalliset sopimukset.</a:t>
            </a:r>
          </a:p>
        </p:txBody>
      </p:sp>
      <p:sp>
        <p:nvSpPr>
          <p:cNvPr id="9" name="TextBox 9"/>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1028700" y="7645969"/>
            <a:ext cx="5380920" cy="2002917"/>
          </a:xfrm>
          <a:prstGeom prst="rect">
            <a:avLst/>
          </a:prstGeom>
        </p:spPr>
        <p:txBody>
          <a:bodyPr lIns="0" tIns="0" rIns="0" bIns="0" rtlCol="0" anchor="t">
            <a:spAutoFit/>
          </a:bodyPr>
          <a:lstStyle/>
          <a:p>
            <a:pPr algn="l">
              <a:lnSpc>
                <a:spcPts val="3159"/>
              </a:lnSpc>
            </a:pPr>
            <a:r>
              <a:rPr lang="en-US" sz="2025">
                <a:solidFill>
                  <a:srgbClr val="FFFFFF"/>
                </a:solidFill>
                <a:latin typeface="Hudson NY Regular 2"/>
                <a:ea typeface="Hudson NY Regular 2"/>
                <a:cs typeface="Hudson NY Regular 2"/>
                <a:sym typeface="Hudson NY Regular 2"/>
              </a:rPr>
              <a:t>Ida Tirkkonen</a:t>
            </a:r>
          </a:p>
          <a:p>
            <a:pPr algn="l">
              <a:lnSpc>
                <a:spcPts val="3159"/>
              </a:lnSpc>
            </a:pPr>
            <a:r>
              <a:rPr lang="en-US" sz="2025">
                <a:solidFill>
                  <a:srgbClr val="FFFFFF"/>
                </a:solidFill>
                <a:latin typeface="Hudson NY Regular 2"/>
                <a:ea typeface="Hudson NY Regular 2"/>
                <a:cs typeface="Hudson NY Regular 2"/>
                <a:sym typeface="Hudson NY Regular 2"/>
              </a:rPr>
              <a:t>elokuvakomissaari</a:t>
            </a:r>
          </a:p>
          <a:p>
            <a:pPr algn="l">
              <a:lnSpc>
                <a:spcPts val="3159"/>
              </a:lnSpc>
            </a:pPr>
            <a:r>
              <a:rPr lang="en-US" sz="2025">
                <a:solidFill>
                  <a:srgbClr val="FFFFFF"/>
                </a:solidFill>
                <a:latin typeface="Hudson NY Regular 2"/>
                <a:ea typeface="Hudson NY Regular 2"/>
                <a:cs typeface="Hudson NY Regular 2"/>
                <a:sym typeface="Hudson NY Regular 2"/>
              </a:rPr>
              <a:t>+358 40 354 5322</a:t>
            </a:r>
          </a:p>
          <a:p>
            <a:pPr algn="l">
              <a:lnSpc>
                <a:spcPts val="3159"/>
              </a:lnSpc>
            </a:pPr>
            <a:r>
              <a:rPr lang="en-US" sz="2025">
                <a:solidFill>
                  <a:srgbClr val="FFFFFF"/>
                </a:solidFill>
                <a:latin typeface="Hudson NY Regular 2"/>
                <a:ea typeface="Hudson NY Regular 2"/>
                <a:cs typeface="Hudson NY Regular 2"/>
                <a:sym typeface="Hudson NY Regular 2"/>
              </a:rPr>
              <a:t>ida.tirkkonen@filmlapland.fi</a:t>
            </a:r>
          </a:p>
          <a:p>
            <a:pPr algn="l">
              <a:lnSpc>
                <a:spcPts val="3159"/>
              </a:lnSpc>
            </a:pPr>
            <a:endParaRPr lang="en-US" sz="2025">
              <a:solidFill>
                <a:srgbClr val="FFFFFF"/>
              </a:solidFill>
              <a:latin typeface="Hudson NY Regular 2"/>
              <a:ea typeface="Hudson NY Regular 2"/>
              <a:cs typeface="Hudson NY Regular 2"/>
              <a:sym typeface="Hudson NY Regular 2"/>
            </a:endParaRPr>
          </a:p>
        </p:txBody>
      </p:sp>
      <p:sp>
        <p:nvSpPr>
          <p:cNvPr id="3" name="Freeform 3"/>
          <p:cNvSpPr/>
          <p:nvPr/>
        </p:nvSpPr>
        <p:spPr>
          <a:xfrm>
            <a:off x="8059804" y="437269"/>
            <a:ext cx="2061179" cy="591431"/>
          </a:xfrm>
          <a:custGeom>
            <a:avLst/>
            <a:gdLst/>
            <a:ahLst/>
            <a:cxnLst/>
            <a:rect l="l" t="t" r="r" b="b"/>
            <a:pathLst>
              <a:path w="2061179" h="591431">
                <a:moveTo>
                  <a:pt x="0" y="0"/>
                </a:moveTo>
                <a:lnTo>
                  <a:pt x="2061179" y="0"/>
                </a:lnTo>
                <a:lnTo>
                  <a:pt x="2061179" y="591431"/>
                </a:lnTo>
                <a:lnTo>
                  <a:pt x="0" y="591431"/>
                </a:lnTo>
                <a:lnTo>
                  <a:pt x="0" y="0"/>
                </a:lnTo>
                <a:close/>
              </a:path>
            </a:pathLst>
          </a:custGeom>
          <a:blipFill>
            <a:blip r:embed="rId2"/>
            <a:stretch>
              <a:fillRect l="-13633" t="-97845" r="-13633" b="-97843"/>
            </a:stretch>
          </a:blipFill>
        </p:spPr>
        <p:txBody>
          <a:bodyPr/>
          <a:lstStyle/>
          <a:p>
            <a:endParaRPr lang="fi-FI"/>
          </a:p>
        </p:txBody>
      </p:sp>
      <p:sp>
        <p:nvSpPr>
          <p:cNvPr id="4" name="TextBox 4"/>
          <p:cNvSpPr txBox="1"/>
          <p:nvPr/>
        </p:nvSpPr>
        <p:spPr>
          <a:xfrm>
            <a:off x="949097" y="1975597"/>
            <a:ext cx="16282592" cy="2084070"/>
          </a:xfrm>
          <a:prstGeom prst="rect">
            <a:avLst/>
          </a:prstGeom>
        </p:spPr>
        <p:txBody>
          <a:bodyPr lIns="0" tIns="0" rIns="0" bIns="0" rtlCol="0" anchor="t">
            <a:spAutoFit/>
          </a:bodyPr>
          <a:lstStyle/>
          <a:p>
            <a:pPr algn="l">
              <a:lnSpc>
                <a:spcPts val="14189"/>
              </a:lnSpc>
            </a:pPr>
            <a:r>
              <a:rPr lang="en-US" sz="14999">
                <a:solidFill>
                  <a:srgbClr val="FFFFFF"/>
                </a:solidFill>
                <a:latin typeface="Hudson NY Regular 1"/>
                <a:ea typeface="Hudson NY Regular 1"/>
                <a:cs typeface="Hudson NY Regular 1"/>
                <a:sym typeface="Hudson NY Regular 1"/>
              </a:rPr>
              <a:t>Q&amp;A ja Kiitos.</a:t>
            </a:r>
          </a:p>
        </p:txBody>
      </p:sp>
      <p:sp>
        <p:nvSpPr>
          <p:cNvPr id="5" name="TextBox 5"/>
          <p:cNvSpPr txBox="1"/>
          <p:nvPr/>
        </p:nvSpPr>
        <p:spPr>
          <a:xfrm>
            <a:off x="5042151" y="7645969"/>
            <a:ext cx="5380920" cy="2002917"/>
          </a:xfrm>
          <a:prstGeom prst="rect">
            <a:avLst/>
          </a:prstGeom>
        </p:spPr>
        <p:txBody>
          <a:bodyPr lIns="0" tIns="0" rIns="0" bIns="0" rtlCol="0" anchor="t">
            <a:spAutoFit/>
          </a:bodyPr>
          <a:lstStyle/>
          <a:p>
            <a:pPr algn="l">
              <a:lnSpc>
                <a:spcPts val="3159"/>
              </a:lnSpc>
            </a:pPr>
            <a:r>
              <a:rPr lang="en-US" sz="2025">
                <a:solidFill>
                  <a:srgbClr val="FFFFFF"/>
                </a:solidFill>
                <a:latin typeface="Hudson NY Regular 2"/>
                <a:ea typeface="Hudson NY Regular 2"/>
                <a:cs typeface="Hudson NY Regular 2"/>
                <a:sym typeface="Hudson NY Regular 2"/>
              </a:rPr>
              <a:t>Kirsikka Paakkinen</a:t>
            </a:r>
          </a:p>
          <a:p>
            <a:pPr algn="l">
              <a:lnSpc>
                <a:spcPts val="3159"/>
              </a:lnSpc>
            </a:pPr>
            <a:r>
              <a:rPr lang="en-US" sz="2025">
                <a:solidFill>
                  <a:srgbClr val="FFFFFF"/>
                </a:solidFill>
                <a:latin typeface="Hudson NY Regular 2"/>
                <a:ea typeface="Hudson NY Regular 2"/>
                <a:cs typeface="Hudson NY Regular 2"/>
                <a:sym typeface="Hudson NY Regular 2"/>
              </a:rPr>
              <a:t>Tuotantoneuvoja</a:t>
            </a:r>
          </a:p>
          <a:p>
            <a:pPr algn="l">
              <a:lnSpc>
                <a:spcPts val="3159"/>
              </a:lnSpc>
            </a:pPr>
            <a:r>
              <a:rPr lang="en-US" sz="2025">
                <a:solidFill>
                  <a:srgbClr val="FFFFFF"/>
                </a:solidFill>
                <a:latin typeface="Hudson NY Regular 2"/>
                <a:ea typeface="Hudson NY Regular 2"/>
                <a:cs typeface="Hudson NY Regular 2"/>
                <a:sym typeface="Hudson NY Regular 2"/>
              </a:rPr>
              <a:t>+358 40 159 99 808</a:t>
            </a:r>
          </a:p>
          <a:p>
            <a:pPr algn="l">
              <a:lnSpc>
                <a:spcPts val="3159"/>
              </a:lnSpc>
            </a:pPr>
            <a:r>
              <a:rPr lang="en-US" sz="2025">
                <a:solidFill>
                  <a:srgbClr val="FFFFFF"/>
                </a:solidFill>
                <a:latin typeface="Hudson NY Regular 2"/>
                <a:ea typeface="Hudson NY Regular 2"/>
                <a:cs typeface="Hudson NY Regular 2"/>
                <a:sym typeface="Hudson NY Regular 2"/>
              </a:rPr>
              <a:t>kirsikka.paakkinen@filmlapland.fi</a:t>
            </a:r>
          </a:p>
          <a:p>
            <a:pPr algn="l">
              <a:lnSpc>
                <a:spcPts val="3159"/>
              </a:lnSpc>
            </a:pPr>
            <a:endParaRPr lang="en-US" sz="2025">
              <a:solidFill>
                <a:srgbClr val="FFFFFF"/>
              </a:solidFill>
              <a:latin typeface="Hudson NY Regular 2"/>
              <a:ea typeface="Hudson NY Regular 2"/>
              <a:cs typeface="Hudson NY Regular 2"/>
              <a:sym typeface="Hudson NY Regular 2"/>
            </a:endParaRPr>
          </a:p>
        </p:txBody>
      </p:sp>
      <p:sp>
        <p:nvSpPr>
          <p:cNvPr id="6" name="TextBox 6"/>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FFFFFF"/>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D8F2"/>
        </a:solidFill>
        <a:effectLst/>
      </p:bgPr>
    </p:bg>
    <p:spTree>
      <p:nvGrpSpPr>
        <p:cNvPr id="1" name=""/>
        <p:cNvGrpSpPr/>
        <p:nvPr/>
      </p:nvGrpSpPr>
      <p:grpSpPr>
        <a:xfrm>
          <a:off x="0" y="0"/>
          <a:ext cx="0" cy="0"/>
          <a:chOff x="0" y="0"/>
          <a:chExt cx="0" cy="0"/>
        </a:xfrm>
      </p:grpSpPr>
      <p:sp>
        <p:nvSpPr>
          <p:cNvPr id="2" name="TextBox 2"/>
          <p:cNvSpPr txBox="1"/>
          <p:nvPr/>
        </p:nvSpPr>
        <p:spPr>
          <a:xfrm>
            <a:off x="949097" y="1927972"/>
            <a:ext cx="16443491" cy="3111246"/>
          </a:xfrm>
          <a:prstGeom prst="rect">
            <a:avLst/>
          </a:prstGeom>
        </p:spPr>
        <p:txBody>
          <a:bodyPr lIns="0" tIns="0" rIns="0" bIns="0" rtlCol="0" anchor="t">
            <a:spAutoFit/>
          </a:bodyPr>
          <a:lstStyle/>
          <a:p>
            <a:pPr algn="l">
              <a:lnSpc>
                <a:spcPts val="11352"/>
              </a:lnSpc>
            </a:pPr>
            <a:r>
              <a:rPr lang="en-US" sz="12000">
                <a:solidFill>
                  <a:srgbClr val="000000"/>
                </a:solidFill>
                <a:latin typeface="Hudson NY Regular 1"/>
                <a:ea typeface="Hudson NY Regular 1"/>
                <a:cs typeface="Hudson NY Regular 1"/>
                <a:sym typeface="Hudson NY Regular 1"/>
              </a:rPr>
              <a:t>Mikä on lapin elokuvakomissio?</a:t>
            </a:r>
          </a:p>
        </p:txBody>
      </p:sp>
      <p:sp>
        <p:nvSpPr>
          <p:cNvPr id="3" name="Freeform 3"/>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3" name="TextBox 3"/>
          <p:cNvSpPr txBox="1"/>
          <p:nvPr/>
        </p:nvSpPr>
        <p:spPr>
          <a:xfrm>
            <a:off x="1028700" y="2553969"/>
            <a:ext cx="8115300" cy="6122290"/>
          </a:xfrm>
          <a:prstGeom prst="rect">
            <a:avLst/>
          </a:prstGeom>
        </p:spPr>
        <p:txBody>
          <a:bodyPr lIns="0" tIns="0" rIns="0" bIns="0" rtlCol="0" anchor="t">
            <a:spAutoFit/>
          </a:bodyPr>
          <a:lstStyle/>
          <a:p>
            <a:pPr algn="l">
              <a:lnSpc>
                <a:spcPts val="4289"/>
              </a:lnSpc>
            </a:pPr>
            <a:r>
              <a:rPr lang="en-US" sz="2749">
                <a:solidFill>
                  <a:srgbClr val="000000"/>
                </a:solidFill>
                <a:latin typeface="Hudson NY Regular 1"/>
                <a:ea typeface="Hudson NY Regular 1"/>
                <a:cs typeface="Hudson NY Regular 1"/>
                <a:sym typeface="Hudson NY Regular 1"/>
              </a:rPr>
              <a:t>TEHTÄVÄT</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Toiminta-alueen lokaatiomarkkinointi</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Tuotantojen neuvonta ja palvelu</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Alueen av-kentän kehittäminen</a:t>
            </a:r>
          </a:p>
          <a:p>
            <a:pPr algn="l">
              <a:lnSpc>
                <a:spcPts val="3665"/>
              </a:lnSpc>
            </a:pPr>
            <a:endParaRPr lang="en-US" sz="2349">
              <a:solidFill>
                <a:srgbClr val="000000"/>
              </a:solidFill>
              <a:latin typeface="Georgia Pro"/>
              <a:ea typeface="Georgia Pro"/>
              <a:cs typeface="Georgia Pro"/>
              <a:sym typeface="Georgia Pro"/>
            </a:endParaRPr>
          </a:p>
          <a:p>
            <a:pPr algn="l">
              <a:lnSpc>
                <a:spcPts val="4289"/>
              </a:lnSpc>
            </a:pPr>
            <a:r>
              <a:rPr lang="en-US" sz="2749">
                <a:solidFill>
                  <a:srgbClr val="000000"/>
                </a:solidFill>
                <a:latin typeface="Hudson NY Regular 1"/>
                <a:ea typeface="Hudson NY Regular 1"/>
                <a:cs typeface="Hudson NY Regular 1"/>
                <a:sym typeface="Hudson NY Regular 1"/>
              </a:rPr>
              <a:t>TAUSTAA</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Lapin elokuvakomissio toiminut vuodesta 2008.</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Uudistettua komissiotoimintaa ohjaa ja rahoittaa: Inari, Utsjoki, Sodankylä, Pelkoseniemi, Kemijärvi, Enontekiö, Muonio ja Kittilä. </a:t>
            </a:r>
          </a:p>
          <a:p>
            <a:pPr marL="507361" lvl="1" indent="-253681" algn="l">
              <a:lnSpc>
                <a:spcPts val="3665"/>
              </a:lnSpc>
              <a:buFont typeface="Arial"/>
              <a:buChar char="•"/>
            </a:pPr>
            <a:r>
              <a:rPr lang="en-US" sz="2349">
                <a:solidFill>
                  <a:srgbClr val="000000"/>
                </a:solidFill>
                <a:latin typeface="Georgia Pro"/>
                <a:ea typeface="Georgia Pro"/>
                <a:cs typeface="Georgia Pro"/>
                <a:sym typeface="Georgia Pro"/>
              </a:rPr>
              <a:t>Toimintaa ohjaaviksi arvoiksi on valittu </a:t>
            </a:r>
            <a:r>
              <a:rPr lang="en-US" sz="2349" b="1">
                <a:solidFill>
                  <a:srgbClr val="000000"/>
                </a:solidFill>
                <a:latin typeface="Georgia Pro Bold"/>
                <a:ea typeface="Georgia Pro Bold"/>
                <a:cs typeface="Georgia Pro Bold"/>
                <a:sym typeface="Georgia Pro Bold"/>
              </a:rPr>
              <a:t>kuntakohtaisuus, vastuullisuus ja ympärivuotisuus. </a:t>
            </a:r>
          </a:p>
        </p:txBody>
      </p:sp>
      <p:sp>
        <p:nvSpPr>
          <p:cNvPr id="4" name="TextBox 4"/>
          <p:cNvSpPr txBox="1"/>
          <p:nvPr/>
        </p:nvSpPr>
        <p:spPr>
          <a:xfrm>
            <a:off x="1000980" y="1432391"/>
            <a:ext cx="15460515" cy="1019556"/>
          </a:xfrm>
          <a:prstGeom prst="rect">
            <a:avLst/>
          </a:prstGeom>
        </p:spPr>
        <p:txBody>
          <a:bodyPr lIns="0" tIns="0" rIns="0" bIns="0" rtlCol="0" anchor="t">
            <a:spAutoFit/>
          </a:bodyPr>
          <a:lstStyle/>
          <a:p>
            <a:pPr algn="l">
              <a:lnSpc>
                <a:spcPts val="6912"/>
              </a:lnSpc>
            </a:pPr>
            <a:r>
              <a:rPr lang="en-US" sz="7200" spc="0">
                <a:solidFill>
                  <a:srgbClr val="000000"/>
                </a:solidFill>
                <a:latin typeface="Hudson NY Regular 2"/>
                <a:ea typeface="Hudson NY Regular 2"/>
                <a:cs typeface="Hudson NY Regular 2"/>
                <a:sym typeface="Hudson NY Regular 2"/>
              </a:rPr>
              <a:t>Lapin elokuvakomissio</a:t>
            </a:r>
          </a:p>
        </p:txBody>
      </p:sp>
      <p:grpSp>
        <p:nvGrpSpPr>
          <p:cNvPr id="5" name="Group 5"/>
          <p:cNvGrpSpPr/>
          <p:nvPr/>
        </p:nvGrpSpPr>
        <p:grpSpPr>
          <a:xfrm>
            <a:off x="10390600" y="2677794"/>
            <a:ext cx="6070895" cy="6356958"/>
            <a:chOff x="0" y="0"/>
            <a:chExt cx="8094527" cy="8475944"/>
          </a:xfrm>
        </p:grpSpPr>
        <p:sp>
          <p:nvSpPr>
            <p:cNvPr id="6" name="Freeform 6"/>
            <p:cNvSpPr/>
            <p:nvPr/>
          </p:nvSpPr>
          <p:spPr>
            <a:xfrm>
              <a:off x="0" y="0"/>
              <a:ext cx="8094527" cy="8475944"/>
            </a:xfrm>
            <a:custGeom>
              <a:avLst/>
              <a:gdLst/>
              <a:ahLst/>
              <a:cxnLst/>
              <a:rect l="l" t="t" r="r" b="b"/>
              <a:pathLst>
                <a:path w="8094527" h="8475944">
                  <a:moveTo>
                    <a:pt x="0" y="0"/>
                  </a:moveTo>
                  <a:lnTo>
                    <a:pt x="8094527" y="0"/>
                  </a:lnTo>
                  <a:lnTo>
                    <a:pt x="8094527" y="8475944"/>
                  </a:lnTo>
                  <a:lnTo>
                    <a:pt x="0" y="8475944"/>
                  </a:lnTo>
                  <a:lnTo>
                    <a:pt x="0" y="0"/>
                  </a:lnTo>
                  <a:close/>
                </a:path>
              </a:pathLst>
            </a:custGeom>
            <a:blipFill>
              <a:blip r:embed="rId3"/>
              <a:stretch>
                <a:fillRect/>
              </a:stretch>
            </a:blipFill>
          </p:spPr>
          <p:txBody>
            <a:bodyPr/>
            <a:lstStyle/>
            <a:p>
              <a:endParaRPr lang="fi-FI"/>
            </a:p>
          </p:txBody>
        </p:sp>
        <p:grpSp>
          <p:nvGrpSpPr>
            <p:cNvPr id="7" name="Group 7"/>
            <p:cNvGrpSpPr/>
            <p:nvPr/>
          </p:nvGrpSpPr>
          <p:grpSpPr>
            <a:xfrm>
              <a:off x="6594137" y="2307167"/>
              <a:ext cx="962660" cy="1121410"/>
              <a:chOff x="0" y="0"/>
              <a:chExt cx="962660" cy="1121410"/>
            </a:xfrm>
          </p:grpSpPr>
          <p:sp>
            <p:nvSpPr>
              <p:cNvPr id="8" name="Freeform 8"/>
              <p:cNvSpPr/>
              <p:nvPr/>
            </p:nvSpPr>
            <p:spPr>
              <a:xfrm>
                <a:off x="49010" y="50231"/>
                <a:ext cx="862586" cy="1019432"/>
              </a:xfrm>
              <a:custGeom>
                <a:avLst/>
                <a:gdLst/>
                <a:ahLst/>
                <a:cxnLst/>
                <a:rect l="l" t="t" r="r" b="b"/>
                <a:pathLst>
                  <a:path w="862586" h="1019432">
                    <a:moveTo>
                      <a:pt x="417080" y="489519"/>
                    </a:moveTo>
                    <a:cubicBezTo>
                      <a:pt x="390410" y="380299"/>
                      <a:pt x="391680" y="340929"/>
                      <a:pt x="395490" y="297749"/>
                    </a:cubicBezTo>
                    <a:cubicBezTo>
                      <a:pt x="400570" y="241869"/>
                      <a:pt x="417080" y="154239"/>
                      <a:pt x="429780" y="107249"/>
                    </a:cubicBezTo>
                    <a:cubicBezTo>
                      <a:pt x="437400" y="78039"/>
                      <a:pt x="442480" y="55179"/>
                      <a:pt x="452640" y="38669"/>
                    </a:cubicBezTo>
                    <a:cubicBezTo>
                      <a:pt x="460260" y="27239"/>
                      <a:pt x="466610" y="18349"/>
                      <a:pt x="478040" y="11999"/>
                    </a:cubicBezTo>
                    <a:cubicBezTo>
                      <a:pt x="492010" y="4379"/>
                      <a:pt x="517410" y="-1971"/>
                      <a:pt x="532650" y="569"/>
                    </a:cubicBezTo>
                    <a:cubicBezTo>
                      <a:pt x="545350" y="1839"/>
                      <a:pt x="556780" y="5649"/>
                      <a:pt x="566940" y="14539"/>
                    </a:cubicBezTo>
                    <a:cubicBezTo>
                      <a:pt x="579640" y="24699"/>
                      <a:pt x="593610" y="45019"/>
                      <a:pt x="597420" y="61529"/>
                    </a:cubicBezTo>
                    <a:cubicBezTo>
                      <a:pt x="601230" y="72959"/>
                      <a:pt x="601230" y="85659"/>
                      <a:pt x="596150" y="98359"/>
                    </a:cubicBezTo>
                    <a:cubicBezTo>
                      <a:pt x="588530" y="116139"/>
                      <a:pt x="563130" y="125029"/>
                      <a:pt x="540270" y="151699"/>
                    </a:cubicBezTo>
                    <a:cubicBezTo>
                      <a:pt x="485660" y="215199"/>
                      <a:pt x="372630" y="382839"/>
                      <a:pt x="300240" y="490789"/>
                    </a:cubicBezTo>
                    <a:cubicBezTo>
                      <a:pt x="238010" y="584769"/>
                      <a:pt x="180860" y="724469"/>
                      <a:pt x="128790" y="760029"/>
                    </a:cubicBezTo>
                    <a:cubicBezTo>
                      <a:pt x="103390" y="777809"/>
                      <a:pt x="79260" y="781619"/>
                      <a:pt x="57670" y="776539"/>
                    </a:cubicBezTo>
                    <a:cubicBezTo>
                      <a:pt x="37350" y="770189"/>
                      <a:pt x="13220" y="746059"/>
                      <a:pt x="5600" y="727009"/>
                    </a:cubicBezTo>
                    <a:cubicBezTo>
                      <a:pt x="-2020" y="710499"/>
                      <a:pt x="-750" y="695259"/>
                      <a:pt x="6870" y="672399"/>
                    </a:cubicBezTo>
                    <a:cubicBezTo>
                      <a:pt x="19570" y="629219"/>
                      <a:pt x="77990" y="550479"/>
                      <a:pt x="122440" y="497139"/>
                    </a:cubicBezTo>
                    <a:cubicBezTo>
                      <a:pt x="165620" y="445069"/>
                      <a:pt x="221500" y="380299"/>
                      <a:pt x="267220" y="354899"/>
                    </a:cubicBezTo>
                    <a:cubicBezTo>
                      <a:pt x="297700" y="338389"/>
                      <a:pt x="329450" y="326959"/>
                      <a:pt x="354850" y="335849"/>
                    </a:cubicBezTo>
                    <a:cubicBezTo>
                      <a:pt x="384060" y="346009"/>
                      <a:pt x="413270" y="387919"/>
                      <a:pt x="427240" y="426019"/>
                    </a:cubicBezTo>
                    <a:cubicBezTo>
                      <a:pt x="445020" y="471739"/>
                      <a:pt x="408190" y="577149"/>
                      <a:pt x="432320" y="596199"/>
                    </a:cubicBezTo>
                    <a:cubicBezTo>
                      <a:pt x="450100" y="610169"/>
                      <a:pt x="504710" y="563179"/>
                      <a:pt x="521220" y="574609"/>
                    </a:cubicBezTo>
                    <a:cubicBezTo>
                      <a:pt x="541540" y="588579"/>
                      <a:pt x="533920" y="649539"/>
                      <a:pt x="535190" y="685099"/>
                    </a:cubicBezTo>
                    <a:cubicBezTo>
                      <a:pt x="536460" y="719389"/>
                      <a:pt x="535190" y="747329"/>
                      <a:pt x="528840" y="784159"/>
                    </a:cubicBezTo>
                    <a:cubicBezTo>
                      <a:pt x="521220" y="834959"/>
                      <a:pt x="503440" y="918779"/>
                      <a:pt x="484390" y="958149"/>
                    </a:cubicBezTo>
                    <a:cubicBezTo>
                      <a:pt x="474230" y="979739"/>
                      <a:pt x="462800" y="996249"/>
                      <a:pt x="448830" y="1006409"/>
                    </a:cubicBezTo>
                    <a:cubicBezTo>
                      <a:pt x="437400" y="1014029"/>
                      <a:pt x="423430" y="1017839"/>
                      <a:pt x="409460" y="1019109"/>
                    </a:cubicBezTo>
                    <a:cubicBezTo>
                      <a:pt x="396760" y="1020379"/>
                      <a:pt x="381520" y="1017839"/>
                      <a:pt x="370090" y="1012759"/>
                    </a:cubicBezTo>
                    <a:cubicBezTo>
                      <a:pt x="357390" y="1007679"/>
                      <a:pt x="344690" y="1000059"/>
                      <a:pt x="337070" y="988629"/>
                    </a:cubicBezTo>
                    <a:cubicBezTo>
                      <a:pt x="326910" y="974659"/>
                      <a:pt x="320560" y="954339"/>
                      <a:pt x="316750" y="931479"/>
                    </a:cubicBezTo>
                    <a:cubicBezTo>
                      <a:pt x="311670" y="893379"/>
                      <a:pt x="315480" y="826069"/>
                      <a:pt x="319290" y="781619"/>
                    </a:cubicBezTo>
                    <a:cubicBezTo>
                      <a:pt x="323100" y="746059"/>
                      <a:pt x="329450" y="716849"/>
                      <a:pt x="337070" y="683829"/>
                    </a:cubicBezTo>
                    <a:cubicBezTo>
                      <a:pt x="344690" y="650809"/>
                      <a:pt x="351040" y="611439"/>
                      <a:pt x="365010" y="582229"/>
                    </a:cubicBezTo>
                    <a:cubicBezTo>
                      <a:pt x="376440" y="558099"/>
                      <a:pt x="390410" y="539049"/>
                      <a:pt x="409460" y="517459"/>
                    </a:cubicBezTo>
                    <a:cubicBezTo>
                      <a:pt x="432320" y="492059"/>
                      <a:pt x="472960" y="471739"/>
                      <a:pt x="497090" y="445069"/>
                    </a:cubicBezTo>
                    <a:cubicBezTo>
                      <a:pt x="519950" y="419669"/>
                      <a:pt x="523760" y="385379"/>
                      <a:pt x="551700" y="359979"/>
                    </a:cubicBezTo>
                    <a:cubicBezTo>
                      <a:pt x="588530" y="326959"/>
                      <a:pt x="678700" y="267269"/>
                      <a:pt x="712990" y="277429"/>
                    </a:cubicBezTo>
                    <a:cubicBezTo>
                      <a:pt x="737120" y="283779"/>
                      <a:pt x="748550" y="318069"/>
                      <a:pt x="756170" y="349819"/>
                    </a:cubicBezTo>
                    <a:cubicBezTo>
                      <a:pt x="768870" y="398079"/>
                      <a:pt x="771410" y="474279"/>
                      <a:pt x="752360" y="545399"/>
                    </a:cubicBezTo>
                    <a:cubicBezTo>
                      <a:pt x="728230" y="640649"/>
                      <a:pt x="627900" y="817179"/>
                      <a:pt x="580910" y="865439"/>
                    </a:cubicBezTo>
                    <a:cubicBezTo>
                      <a:pt x="561860" y="885759"/>
                      <a:pt x="546620" y="893379"/>
                      <a:pt x="528840" y="897189"/>
                    </a:cubicBezTo>
                    <a:cubicBezTo>
                      <a:pt x="509790" y="899729"/>
                      <a:pt x="484390" y="894649"/>
                      <a:pt x="467880" y="884489"/>
                    </a:cubicBezTo>
                    <a:cubicBezTo>
                      <a:pt x="452640" y="874329"/>
                      <a:pt x="439940" y="857819"/>
                      <a:pt x="431050" y="834959"/>
                    </a:cubicBezTo>
                    <a:cubicBezTo>
                      <a:pt x="418350" y="801939"/>
                      <a:pt x="419620" y="738439"/>
                      <a:pt x="420890" y="692719"/>
                    </a:cubicBezTo>
                    <a:cubicBezTo>
                      <a:pt x="420890" y="653349"/>
                      <a:pt x="413270" y="591119"/>
                      <a:pt x="434860" y="579689"/>
                    </a:cubicBezTo>
                    <a:cubicBezTo>
                      <a:pt x="457720" y="565719"/>
                      <a:pt x="552970" y="603819"/>
                      <a:pt x="560590" y="633029"/>
                    </a:cubicBezTo>
                    <a:cubicBezTo>
                      <a:pt x="569480" y="666049"/>
                      <a:pt x="493280" y="746059"/>
                      <a:pt x="461530" y="772729"/>
                    </a:cubicBezTo>
                    <a:cubicBezTo>
                      <a:pt x="442480" y="789239"/>
                      <a:pt x="423430" y="798129"/>
                      <a:pt x="405650" y="800669"/>
                    </a:cubicBezTo>
                    <a:cubicBezTo>
                      <a:pt x="391680" y="803209"/>
                      <a:pt x="377710" y="800669"/>
                      <a:pt x="365010" y="795589"/>
                    </a:cubicBezTo>
                    <a:cubicBezTo>
                      <a:pt x="352310" y="790509"/>
                      <a:pt x="339610" y="782889"/>
                      <a:pt x="330720" y="771459"/>
                    </a:cubicBezTo>
                    <a:cubicBezTo>
                      <a:pt x="320560" y="757489"/>
                      <a:pt x="310400" y="732089"/>
                      <a:pt x="309130" y="714309"/>
                    </a:cubicBezTo>
                    <a:cubicBezTo>
                      <a:pt x="309130" y="699069"/>
                      <a:pt x="309130" y="691449"/>
                      <a:pt x="319290" y="673669"/>
                    </a:cubicBezTo>
                    <a:cubicBezTo>
                      <a:pt x="354850" y="613979"/>
                      <a:pt x="569480" y="405699"/>
                      <a:pt x="669810" y="354899"/>
                    </a:cubicBezTo>
                    <a:cubicBezTo>
                      <a:pt x="726960" y="324419"/>
                      <a:pt x="793000" y="302829"/>
                      <a:pt x="824750" y="319339"/>
                    </a:cubicBezTo>
                    <a:cubicBezTo>
                      <a:pt x="850150" y="332039"/>
                      <a:pt x="857770" y="379029"/>
                      <a:pt x="861580" y="412049"/>
                    </a:cubicBezTo>
                    <a:cubicBezTo>
                      <a:pt x="865390" y="443799"/>
                      <a:pt x="857770" y="481899"/>
                      <a:pt x="848880" y="514919"/>
                    </a:cubicBezTo>
                    <a:cubicBezTo>
                      <a:pt x="841260" y="545399"/>
                      <a:pt x="827290" y="574609"/>
                      <a:pt x="813320" y="602549"/>
                    </a:cubicBezTo>
                    <a:cubicBezTo>
                      <a:pt x="801890" y="629219"/>
                      <a:pt x="794270" y="655889"/>
                      <a:pt x="775220" y="676209"/>
                    </a:cubicBezTo>
                    <a:cubicBezTo>
                      <a:pt x="753630" y="700339"/>
                      <a:pt x="721880" y="732089"/>
                      <a:pt x="690130" y="734629"/>
                    </a:cubicBezTo>
                    <a:cubicBezTo>
                      <a:pt x="657110" y="737169"/>
                      <a:pt x="603770" y="707959"/>
                      <a:pt x="578370" y="682559"/>
                    </a:cubicBezTo>
                    <a:cubicBezTo>
                      <a:pt x="555510" y="660969"/>
                      <a:pt x="549160" y="600009"/>
                      <a:pt x="537730" y="601279"/>
                    </a:cubicBezTo>
                    <a:cubicBezTo>
                      <a:pt x="525030" y="601279"/>
                      <a:pt x="514870" y="683829"/>
                      <a:pt x="505980" y="683829"/>
                    </a:cubicBezTo>
                    <a:cubicBezTo>
                      <a:pt x="497090" y="682559"/>
                      <a:pt x="499630" y="603819"/>
                      <a:pt x="483120" y="583499"/>
                    </a:cubicBezTo>
                    <a:cubicBezTo>
                      <a:pt x="471690" y="569529"/>
                      <a:pt x="433590" y="566989"/>
                      <a:pt x="433590" y="563179"/>
                    </a:cubicBezTo>
                    <a:cubicBezTo>
                      <a:pt x="434860" y="559369"/>
                      <a:pt x="446290" y="558099"/>
                      <a:pt x="455180" y="558099"/>
                    </a:cubicBezTo>
                    <a:cubicBezTo>
                      <a:pt x="466610" y="558099"/>
                      <a:pt x="483120" y="558099"/>
                      <a:pt x="495820" y="564449"/>
                    </a:cubicBezTo>
                    <a:cubicBezTo>
                      <a:pt x="512330" y="572069"/>
                      <a:pt x="532650" y="591119"/>
                      <a:pt x="541540" y="606359"/>
                    </a:cubicBezTo>
                    <a:cubicBezTo>
                      <a:pt x="549160" y="619059"/>
                      <a:pt x="551700" y="634299"/>
                      <a:pt x="551700" y="646999"/>
                    </a:cubicBezTo>
                    <a:cubicBezTo>
                      <a:pt x="550430" y="660969"/>
                      <a:pt x="547890" y="676209"/>
                      <a:pt x="540270" y="687639"/>
                    </a:cubicBezTo>
                    <a:cubicBezTo>
                      <a:pt x="530110" y="702879"/>
                      <a:pt x="514870" y="720659"/>
                      <a:pt x="492010" y="728279"/>
                    </a:cubicBezTo>
                    <a:cubicBezTo>
                      <a:pt x="457720" y="740979"/>
                      <a:pt x="376440" y="738439"/>
                      <a:pt x="343420" y="729549"/>
                    </a:cubicBezTo>
                    <a:cubicBezTo>
                      <a:pt x="326910" y="725739"/>
                      <a:pt x="316750" y="719389"/>
                      <a:pt x="306590" y="710499"/>
                    </a:cubicBezTo>
                    <a:cubicBezTo>
                      <a:pt x="296430" y="701609"/>
                      <a:pt x="287540" y="688909"/>
                      <a:pt x="282460" y="676209"/>
                    </a:cubicBezTo>
                    <a:cubicBezTo>
                      <a:pt x="278650" y="662239"/>
                      <a:pt x="276110" y="646999"/>
                      <a:pt x="277380" y="634299"/>
                    </a:cubicBezTo>
                    <a:cubicBezTo>
                      <a:pt x="279920" y="620329"/>
                      <a:pt x="285000" y="605089"/>
                      <a:pt x="292620" y="594929"/>
                    </a:cubicBezTo>
                    <a:cubicBezTo>
                      <a:pt x="300240" y="583499"/>
                      <a:pt x="312940" y="573339"/>
                      <a:pt x="324370" y="566989"/>
                    </a:cubicBezTo>
                    <a:cubicBezTo>
                      <a:pt x="337070" y="560639"/>
                      <a:pt x="348500" y="555559"/>
                      <a:pt x="365010" y="556829"/>
                    </a:cubicBezTo>
                    <a:cubicBezTo>
                      <a:pt x="394220" y="556829"/>
                      <a:pt x="456450" y="568259"/>
                      <a:pt x="478040" y="592389"/>
                    </a:cubicBezTo>
                    <a:cubicBezTo>
                      <a:pt x="497090" y="611439"/>
                      <a:pt x="499630" y="649539"/>
                      <a:pt x="502170" y="677479"/>
                    </a:cubicBezTo>
                    <a:cubicBezTo>
                      <a:pt x="504710" y="702879"/>
                      <a:pt x="507250" y="729549"/>
                      <a:pt x="497090" y="751139"/>
                    </a:cubicBezTo>
                    <a:cubicBezTo>
                      <a:pt x="486930" y="773999"/>
                      <a:pt x="458990" y="800669"/>
                      <a:pt x="437400" y="808289"/>
                    </a:cubicBezTo>
                    <a:cubicBezTo>
                      <a:pt x="419620" y="814639"/>
                      <a:pt x="396760" y="812099"/>
                      <a:pt x="380250" y="805749"/>
                    </a:cubicBezTo>
                    <a:cubicBezTo>
                      <a:pt x="363740" y="799399"/>
                      <a:pt x="345960" y="785429"/>
                      <a:pt x="337070" y="768919"/>
                    </a:cubicBezTo>
                    <a:cubicBezTo>
                      <a:pt x="326910" y="748599"/>
                      <a:pt x="323100" y="707959"/>
                      <a:pt x="333260" y="686369"/>
                    </a:cubicBezTo>
                    <a:cubicBezTo>
                      <a:pt x="343420" y="663509"/>
                      <a:pt x="376440" y="640649"/>
                      <a:pt x="399300" y="635569"/>
                    </a:cubicBezTo>
                    <a:cubicBezTo>
                      <a:pt x="417080" y="630489"/>
                      <a:pt x="438670" y="636839"/>
                      <a:pt x="455180" y="644459"/>
                    </a:cubicBezTo>
                    <a:cubicBezTo>
                      <a:pt x="470420" y="653349"/>
                      <a:pt x="486930" y="669859"/>
                      <a:pt x="494550" y="686369"/>
                    </a:cubicBezTo>
                    <a:cubicBezTo>
                      <a:pt x="502170" y="701609"/>
                      <a:pt x="503440" y="724469"/>
                      <a:pt x="499630" y="742249"/>
                    </a:cubicBezTo>
                    <a:cubicBezTo>
                      <a:pt x="495820" y="760029"/>
                      <a:pt x="484390" y="779079"/>
                      <a:pt x="470420" y="790509"/>
                    </a:cubicBezTo>
                    <a:cubicBezTo>
                      <a:pt x="457720" y="801939"/>
                      <a:pt x="436130" y="810829"/>
                      <a:pt x="418350" y="812099"/>
                    </a:cubicBezTo>
                    <a:cubicBezTo>
                      <a:pt x="400570" y="812099"/>
                      <a:pt x="378980" y="807019"/>
                      <a:pt x="363740" y="796859"/>
                    </a:cubicBezTo>
                    <a:cubicBezTo>
                      <a:pt x="348500" y="786699"/>
                      <a:pt x="335800" y="770189"/>
                      <a:pt x="329450" y="751139"/>
                    </a:cubicBezTo>
                    <a:cubicBezTo>
                      <a:pt x="320560" y="728279"/>
                      <a:pt x="318020" y="669859"/>
                      <a:pt x="324370" y="667319"/>
                    </a:cubicBezTo>
                    <a:cubicBezTo>
                      <a:pt x="330720" y="666049"/>
                      <a:pt x="370090" y="725739"/>
                      <a:pt x="365010" y="732089"/>
                    </a:cubicBezTo>
                    <a:cubicBezTo>
                      <a:pt x="361200" y="737169"/>
                      <a:pt x="337070" y="729549"/>
                      <a:pt x="324370" y="721929"/>
                    </a:cubicBezTo>
                    <a:cubicBezTo>
                      <a:pt x="309130" y="713039"/>
                      <a:pt x="290080" y="693989"/>
                      <a:pt x="282460" y="676209"/>
                    </a:cubicBezTo>
                    <a:cubicBezTo>
                      <a:pt x="276110" y="657159"/>
                      <a:pt x="277380" y="630489"/>
                      <a:pt x="282460" y="612709"/>
                    </a:cubicBezTo>
                    <a:cubicBezTo>
                      <a:pt x="287540" y="598739"/>
                      <a:pt x="295160" y="587309"/>
                      <a:pt x="306590" y="578419"/>
                    </a:cubicBezTo>
                    <a:cubicBezTo>
                      <a:pt x="320560" y="566989"/>
                      <a:pt x="342150" y="560639"/>
                      <a:pt x="365010" y="556829"/>
                    </a:cubicBezTo>
                    <a:cubicBezTo>
                      <a:pt x="395490" y="551749"/>
                      <a:pt x="448830" y="553019"/>
                      <a:pt x="475500" y="558099"/>
                    </a:cubicBezTo>
                    <a:cubicBezTo>
                      <a:pt x="493280" y="561909"/>
                      <a:pt x="503440" y="566989"/>
                      <a:pt x="514870" y="574609"/>
                    </a:cubicBezTo>
                    <a:cubicBezTo>
                      <a:pt x="526300" y="582229"/>
                      <a:pt x="536460" y="592389"/>
                      <a:pt x="541540" y="606359"/>
                    </a:cubicBezTo>
                    <a:cubicBezTo>
                      <a:pt x="549160" y="622869"/>
                      <a:pt x="551700" y="650809"/>
                      <a:pt x="547890" y="668589"/>
                    </a:cubicBezTo>
                    <a:cubicBezTo>
                      <a:pt x="545350" y="682559"/>
                      <a:pt x="536460" y="695259"/>
                      <a:pt x="527570" y="705419"/>
                    </a:cubicBezTo>
                    <a:cubicBezTo>
                      <a:pt x="518680" y="715579"/>
                      <a:pt x="505980" y="723199"/>
                      <a:pt x="492010" y="728279"/>
                    </a:cubicBezTo>
                    <a:cubicBezTo>
                      <a:pt x="478040" y="734629"/>
                      <a:pt x="458990" y="742249"/>
                      <a:pt x="441210" y="737169"/>
                    </a:cubicBezTo>
                    <a:cubicBezTo>
                      <a:pt x="414540" y="729549"/>
                      <a:pt x="363740" y="688909"/>
                      <a:pt x="354850" y="658429"/>
                    </a:cubicBezTo>
                    <a:cubicBezTo>
                      <a:pt x="347230" y="630489"/>
                      <a:pt x="365010" y="591119"/>
                      <a:pt x="380250" y="563179"/>
                    </a:cubicBezTo>
                    <a:cubicBezTo>
                      <a:pt x="394220" y="536509"/>
                      <a:pt x="415810" y="514919"/>
                      <a:pt x="439940" y="495869"/>
                    </a:cubicBezTo>
                    <a:cubicBezTo>
                      <a:pt x="467880" y="475549"/>
                      <a:pt x="507250" y="451419"/>
                      <a:pt x="539000" y="445069"/>
                    </a:cubicBezTo>
                    <a:cubicBezTo>
                      <a:pt x="568210" y="439989"/>
                      <a:pt x="598690" y="443799"/>
                      <a:pt x="624090" y="455229"/>
                    </a:cubicBezTo>
                    <a:cubicBezTo>
                      <a:pt x="648220" y="466659"/>
                      <a:pt x="671080" y="493329"/>
                      <a:pt x="687590" y="516189"/>
                    </a:cubicBezTo>
                    <a:cubicBezTo>
                      <a:pt x="704100" y="539049"/>
                      <a:pt x="729500" y="578419"/>
                      <a:pt x="721880" y="589849"/>
                    </a:cubicBezTo>
                    <a:cubicBezTo>
                      <a:pt x="712990" y="601279"/>
                      <a:pt x="644410" y="596199"/>
                      <a:pt x="635520" y="578419"/>
                    </a:cubicBezTo>
                    <a:cubicBezTo>
                      <a:pt x="622820" y="554289"/>
                      <a:pt x="683780" y="441259"/>
                      <a:pt x="719340" y="426019"/>
                    </a:cubicBezTo>
                    <a:cubicBezTo>
                      <a:pt x="744740" y="415859"/>
                      <a:pt x="803160" y="431099"/>
                      <a:pt x="806970" y="451419"/>
                    </a:cubicBezTo>
                    <a:cubicBezTo>
                      <a:pt x="818400" y="498409"/>
                      <a:pt x="503440" y="767649"/>
                      <a:pt x="425970" y="796859"/>
                    </a:cubicBezTo>
                    <a:cubicBezTo>
                      <a:pt x="400570" y="807019"/>
                      <a:pt x="381520" y="801939"/>
                      <a:pt x="365010" y="795589"/>
                    </a:cubicBezTo>
                    <a:cubicBezTo>
                      <a:pt x="351040" y="791779"/>
                      <a:pt x="339610" y="781619"/>
                      <a:pt x="330720" y="771459"/>
                    </a:cubicBezTo>
                    <a:cubicBezTo>
                      <a:pt x="321830" y="761299"/>
                      <a:pt x="314210" y="748599"/>
                      <a:pt x="311670" y="734629"/>
                    </a:cubicBezTo>
                    <a:cubicBezTo>
                      <a:pt x="309130" y="716849"/>
                      <a:pt x="309130" y="696529"/>
                      <a:pt x="319290" y="673669"/>
                    </a:cubicBezTo>
                    <a:cubicBezTo>
                      <a:pt x="339610" y="630489"/>
                      <a:pt x="410730" y="522539"/>
                      <a:pt x="460260" y="516189"/>
                    </a:cubicBezTo>
                    <a:cubicBezTo>
                      <a:pt x="505980" y="511109"/>
                      <a:pt x="579640" y="565719"/>
                      <a:pt x="603770" y="613979"/>
                    </a:cubicBezTo>
                    <a:cubicBezTo>
                      <a:pt x="631710" y="671129"/>
                      <a:pt x="607580" y="807019"/>
                      <a:pt x="592340" y="847659"/>
                    </a:cubicBezTo>
                    <a:cubicBezTo>
                      <a:pt x="585990" y="865439"/>
                      <a:pt x="577100" y="871789"/>
                      <a:pt x="566940" y="880679"/>
                    </a:cubicBezTo>
                    <a:cubicBezTo>
                      <a:pt x="555510" y="888299"/>
                      <a:pt x="542810" y="894649"/>
                      <a:pt x="528840" y="897189"/>
                    </a:cubicBezTo>
                    <a:cubicBezTo>
                      <a:pt x="511060" y="898459"/>
                      <a:pt x="484390" y="894649"/>
                      <a:pt x="467880" y="884489"/>
                    </a:cubicBezTo>
                    <a:cubicBezTo>
                      <a:pt x="452640" y="874329"/>
                      <a:pt x="437400" y="852739"/>
                      <a:pt x="431050" y="834959"/>
                    </a:cubicBezTo>
                    <a:cubicBezTo>
                      <a:pt x="425970" y="822259"/>
                      <a:pt x="424700" y="813369"/>
                      <a:pt x="429780" y="794319"/>
                    </a:cubicBezTo>
                    <a:cubicBezTo>
                      <a:pt x="441210" y="746059"/>
                      <a:pt x="527570" y="622869"/>
                      <a:pt x="560590" y="551749"/>
                    </a:cubicBezTo>
                    <a:cubicBezTo>
                      <a:pt x="585990" y="497139"/>
                      <a:pt x="585990" y="423479"/>
                      <a:pt x="617740" y="403159"/>
                    </a:cubicBezTo>
                    <a:cubicBezTo>
                      <a:pt x="643140" y="386649"/>
                      <a:pt x="707910" y="391729"/>
                      <a:pt x="718070" y="409509"/>
                    </a:cubicBezTo>
                    <a:cubicBezTo>
                      <a:pt x="732040" y="437449"/>
                      <a:pt x="632980" y="564449"/>
                      <a:pt x="593610" y="602549"/>
                    </a:cubicBezTo>
                    <a:cubicBezTo>
                      <a:pt x="570750" y="624139"/>
                      <a:pt x="541540" y="619059"/>
                      <a:pt x="525030" y="641919"/>
                    </a:cubicBezTo>
                    <a:cubicBezTo>
                      <a:pt x="500900" y="674939"/>
                      <a:pt x="495820" y="747329"/>
                      <a:pt x="488200" y="800669"/>
                    </a:cubicBezTo>
                    <a:cubicBezTo>
                      <a:pt x="481850" y="852739"/>
                      <a:pt x="494550" y="925129"/>
                      <a:pt x="484390" y="958149"/>
                    </a:cubicBezTo>
                    <a:cubicBezTo>
                      <a:pt x="480580" y="974659"/>
                      <a:pt x="475500" y="983549"/>
                      <a:pt x="464070" y="993709"/>
                    </a:cubicBezTo>
                    <a:cubicBezTo>
                      <a:pt x="451370" y="1005139"/>
                      <a:pt x="428510" y="1017839"/>
                      <a:pt x="409460" y="1019109"/>
                    </a:cubicBezTo>
                    <a:cubicBezTo>
                      <a:pt x="391680" y="1020379"/>
                      <a:pt x="366280" y="1014029"/>
                      <a:pt x="351040" y="1002599"/>
                    </a:cubicBezTo>
                    <a:cubicBezTo>
                      <a:pt x="337070" y="991169"/>
                      <a:pt x="324370" y="977199"/>
                      <a:pt x="319290" y="951799"/>
                    </a:cubicBezTo>
                    <a:cubicBezTo>
                      <a:pt x="306590" y="893379"/>
                      <a:pt x="323100" y="677479"/>
                      <a:pt x="368820" y="645729"/>
                    </a:cubicBezTo>
                    <a:cubicBezTo>
                      <a:pt x="399300" y="626679"/>
                      <a:pt x="494550" y="660969"/>
                      <a:pt x="497090" y="676209"/>
                    </a:cubicBezTo>
                    <a:cubicBezTo>
                      <a:pt x="498360" y="687639"/>
                      <a:pt x="456450" y="713039"/>
                      <a:pt x="429780" y="719389"/>
                    </a:cubicBezTo>
                    <a:cubicBezTo>
                      <a:pt x="400570" y="727009"/>
                      <a:pt x="356120" y="724469"/>
                      <a:pt x="329450" y="709229"/>
                    </a:cubicBezTo>
                    <a:cubicBezTo>
                      <a:pt x="301510" y="693989"/>
                      <a:pt x="278650" y="655889"/>
                      <a:pt x="268490" y="627949"/>
                    </a:cubicBezTo>
                    <a:cubicBezTo>
                      <a:pt x="259600" y="602549"/>
                      <a:pt x="262140" y="578419"/>
                      <a:pt x="263410" y="551749"/>
                    </a:cubicBezTo>
                    <a:cubicBezTo>
                      <a:pt x="264680" y="521269"/>
                      <a:pt x="264680" y="462849"/>
                      <a:pt x="281190" y="455229"/>
                    </a:cubicBezTo>
                    <a:cubicBezTo>
                      <a:pt x="296430" y="447609"/>
                      <a:pt x="349770" y="476819"/>
                      <a:pt x="352310" y="493329"/>
                    </a:cubicBezTo>
                    <a:cubicBezTo>
                      <a:pt x="354850" y="511109"/>
                      <a:pt x="307860" y="530159"/>
                      <a:pt x="279920" y="560639"/>
                    </a:cubicBezTo>
                    <a:cubicBezTo>
                      <a:pt x="234200" y="608899"/>
                      <a:pt x="161810" y="747329"/>
                      <a:pt x="112280" y="770189"/>
                    </a:cubicBezTo>
                    <a:cubicBezTo>
                      <a:pt x="86880" y="782889"/>
                      <a:pt x="58940" y="779079"/>
                      <a:pt x="41160" y="768919"/>
                    </a:cubicBezTo>
                    <a:cubicBezTo>
                      <a:pt x="22110" y="758759"/>
                      <a:pt x="5600" y="727009"/>
                      <a:pt x="1790" y="709229"/>
                    </a:cubicBezTo>
                    <a:cubicBezTo>
                      <a:pt x="-2020" y="696529"/>
                      <a:pt x="520" y="688909"/>
                      <a:pt x="6870" y="672399"/>
                    </a:cubicBezTo>
                    <a:cubicBezTo>
                      <a:pt x="22110" y="631759"/>
                      <a:pt x="83070" y="547939"/>
                      <a:pt x="131330" y="474279"/>
                    </a:cubicBezTo>
                    <a:cubicBezTo>
                      <a:pt x="192290" y="382839"/>
                      <a:pt x="281190" y="249489"/>
                      <a:pt x="345960" y="165669"/>
                    </a:cubicBezTo>
                    <a:cubicBezTo>
                      <a:pt x="392950" y="103439"/>
                      <a:pt x="436130" y="33589"/>
                      <a:pt x="478040" y="11999"/>
                    </a:cubicBezTo>
                    <a:cubicBezTo>
                      <a:pt x="503440" y="-701"/>
                      <a:pt x="531380" y="-3241"/>
                      <a:pt x="550430" y="5649"/>
                    </a:cubicBezTo>
                    <a:cubicBezTo>
                      <a:pt x="570750" y="13269"/>
                      <a:pt x="589800" y="32319"/>
                      <a:pt x="597420" y="61529"/>
                    </a:cubicBezTo>
                    <a:cubicBezTo>
                      <a:pt x="613930" y="121219"/>
                      <a:pt x="542810" y="296479"/>
                      <a:pt x="544080" y="373949"/>
                    </a:cubicBezTo>
                    <a:cubicBezTo>
                      <a:pt x="545350" y="420939"/>
                      <a:pt x="572020" y="456499"/>
                      <a:pt x="566940" y="484439"/>
                    </a:cubicBezTo>
                    <a:cubicBezTo>
                      <a:pt x="563130" y="503489"/>
                      <a:pt x="549160" y="519999"/>
                      <a:pt x="536460" y="530159"/>
                    </a:cubicBezTo>
                    <a:cubicBezTo>
                      <a:pt x="527570" y="539049"/>
                      <a:pt x="516140" y="542859"/>
                      <a:pt x="503440" y="544129"/>
                    </a:cubicBezTo>
                    <a:cubicBezTo>
                      <a:pt x="486930" y="546669"/>
                      <a:pt x="464070" y="542859"/>
                      <a:pt x="448830" y="533969"/>
                    </a:cubicBezTo>
                    <a:cubicBezTo>
                      <a:pt x="434860" y="523809"/>
                      <a:pt x="417080" y="489519"/>
                      <a:pt x="417080" y="489519"/>
                    </a:cubicBezTo>
                  </a:path>
                </a:pathLst>
              </a:custGeom>
              <a:solidFill>
                <a:srgbClr val="000000"/>
              </a:solidFill>
              <a:ln cap="sq">
                <a:noFill/>
                <a:prstDash val="solid"/>
                <a:miter/>
              </a:ln>
            </p:spPr>
            <p:txBody>
              <a:bodyPr/>
              <a:lstStyle/>
              <a:p>
                <a:endParaRPr lang="fi-FI"/>
              </a:p>
            </p:txBody>
          </p:sp>
        </p:grpSp>
      </p:grpSp>
      <p:sp>
        <p:nvSpPr>
          <p:cNvPr id="9" name="TextBox 9"/>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D8F2"/>
        </a:solidFill>
        <a:effectLst/>
      </p:bgPr>
    </p:bg>
    <p:spTree>
      <p:nvGrpSpPr>
        <p:cNvPr id="1" name=""/>
        <p:cNvGrpSpPr/>
        <p:nvPr/>
      </p:nvGrpSpPr>
      <p:grpSpPr>
        <a:xfrm>
          <a:off x="0" y="0"/>
          <a:ext cx="0" cy="0"/>
          <a:chOff x="0" y="0"/>
          <a:chExt cx="0" cy="0"/>
        </a:xfrm>
      </p:grpSpPr>
      <p:sp>
        <p:nvSpPr>
          <p:cNvPr id="2" name="TextBox 2"/>
          <p:cNvSpPr txBox="1"/>
          <p:nvPr/>
        </p:nvSpPr>
        <p:spPr>
          <a:xfrm>
            <a:off x="949097" y="1927972"/>
            <a:ext cx="16443491" cy="4549521"/>
          </a:xfrm>
          <a:prstGeom prst="rect">
            <a:avLst/>
          </a:prstGeom>
        </p:spPr>
        <p:txBody>
          <a:bodyPr lIns="0" tIns="0" rIns="0" bIns="0" rtlCol="0" anchor="t">
            <a:spAutoFit/>
          </a:bodyPr>
          <a:lstStyle/>
          <a:p>
            <a:pPr algn="l">
              <a:lnSpc>
                <a:spcPts val="11352"/>
              </a:lnSpc>
            </a:pPr>
            <a:r>
              <a:rPr lang="en-US" sz="12000">
                <a:solidFill>
                  <a:srgbClr val="000000"/>
                </a:solidFill>
                <a:latin typeface="Hudson NY Regular 1"/>
                <a:ea typeface="Hudson NY Regular 1"/>
                <a:cs typeface="Hudson NY Regular 1"/>
                <a:sym typeface="Hudson NY Regular 1"/>
              </a:rPr>
              <a:t>Miksi alueelle halutaan houkutella av-tuotantoja?</a:t>
            </a:r>
          </a:p>
        </p:txBody>
      </p:sp>
      <p:sp>
        <p:nvSpPr>
          <p:cNvPr id="3" name="Freeform 3"/>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0980" y="1921020"/>
            <a:ext cx="15460515" cy="1019556"/>
          </a:xfrm>
          <a:prstGeom prst="rect">
            <a:avLst/>
          </a:prstGeom>
        </p:spPr>
        <p:txBody>
          <a:bodyPr lIns="0" tIns="0" rIns="0" bIns="0" rtlCol="0" anchor="t">
            <a:spAutoFit/>
          </a:bodyPr>
          <a:lstStyle/>
          <a:p>
            <a:pPr algn="l">
              <a:lnSpc>
                <a:spcPts val="6911"/>
              </a:lnSpc>
            </a:pPr>
            <a:r>
              <a:rPr lang="en-US" sz="7199" spc="0">
                <a:solidFill>
                  <a:srgbClr val="000000"/>
                </a:solidFill>
                <a:latin typeface="Hudson NY Regular 2"/>
                <a:ea typeface="Hudson NY Regular 2"/>
                <a:cs typeface="Hudson NY Regular 2"/>
                <a:sym typeface="Hudson NY Regular 2"/>
              </a:rPr>
              <a:t>Tuotantojen merkitys</a:t>
            </a:r>
          </a:p>
        </p:txBody>
      </p:sp>
      <p:sp>
        <p:nvSpPr>
          <p:cNvPr id="3" name="TextBox 3"/>
          <p:cNvSpPr txBox="1"/>
          <p:nvPr/>
        </p:nvSpPr>
        <p:spPr>
          <a:xfrm>
            <a:off x="1028700" y="3501047"/>
            <a:ext cx="16230600" cy="4838701"/>
          </a:xfrm>
          <a:prstGeom prst="rect">
            <a:avLst/>
          </a:prstGeom>
        </p:spPr>
        <p:txBody>
          <a:bodyPr lIns="0" tIns="0" rIns="0" bIns="0" rtlCol="0" anchor="t">
            <a:spAutoFit/>
          </a:bodyPr>
          <a:lstStyle/>
          <a:p>
            <a:pPr algn="l">
              <a:lnSpc>
                <a:spcPts val="3899"/>
              </a:lnSpc>
            </a:pPr>
            <a:r>
              <a:rPr lang="en-US" sz="2499">
                <a:solidFill>
                  <a:srgbClr val="000000"/>
                </a:solidFill>
                <a:latin typeface="Georgia Pro"/>
                <a:ea typeface="Georgia Pro"/>
                <a:cs typeface="Georgia Pro"/>
                <a:sym typeface="Georgia Pro"/>
              </a:rPr>
              <a:t>Tuotannot tuovat alueelle </a:t>
            </a:r>
            <a:r>
              <a:rPr lang="en-US" sz="2499" b="1">
                <a:solidFill>
                  <a:srgbClr val="000000"/>
                </a:solidFill>
                <a:latin typeface="Georgia Pro Bold"/>
                <a:ea typeface="Georgia Pro Bold"/>
                <a:cs typeface="Georgia Pro Bold"/>
                <a:sym typeface="Georgia Pro Bold"/>
              </a:rPr>
              <a:t>rahaa ja näkyvyyttä.</a:t>
            </a:r>
            <a:r>
              <a:rPr lang="en-US" sz="2499">
                <a:solidFill>
                  <a:srgbClr val="000000"/>
                </a:solidFill>
                <a:latin typeface="Georgia Pro"/>
                <a:ea typeface="Georgia Pro"/>
                <a:cs typeface="Georgia Pro"/>
                <a:sym typeface="Georgia Pro"/>
              </a:rPr>
              <a:t> Lisäksi tuotannot voivat tuoda alueella </a:t>
            </a:r>
            <a:r>
              <a:rPr lang="en-US" sz="2499" b="1">
                <a:solidFill>
                  <a:srgbClr val="000000"/>
                </a:solidFill>
                <a:latin typeface="Georgia Pro Bold"/>
                <a:ea typeface="Georgia Pro Bold"/>
                <a:cs typeface="Georgia Pro Bold"/>
                <a:sym typeface="Georgia Pro Bold"/>
              </a:rPr>
              <a:t>positiivisia yhteisöllisiä kokemuksia.</a:t>
            </a:r>
          </a:p>
          <a:p>
            <a:pPr algn="l">
              <a:lnSpc>
                <a:spcPts val="3899"/>
              </a:lnSpc>
            </a:pPr>
            <a:endParaRPr lang="en-US" sz="2499" b="1">
              <a:solidFill>
                <a:srgbClr val="000000"/>
              </a:solidFill>
              <a:latin typeface="Georgia Pro Bold"/>
              <a:ea typeface="Georgia Pro Bold"/>
              <a:cs typeface="Georgia Pro Bold"/>
              <a:sym typeface="Georgia Pro Bold"/>
            </a:endParaRPr>
          </a:p>
          <a:p>
            <a:pPr algn="l">
              <a:lnSpc>
                <a:spcPts val="3899"/>
              </a:lnSpc>
            </a:pPr>
            <a:r>
              <a:rPr lang="en-US" sz="2499" b="1">
                <a:solidFill>
                  <a:srgbClr val="000000"/>
                </a:solidFill>
                <a:latin typeface="Georgia Pro Bold"/>
                <a:ea typeface="Georgia Pro Bold"/>
                <a:cs typeface="Georgia Pro Bold"/>
                <a:sym typeface="Georgia Pro Bold"/>
              </a:rPr>
              <a:t>Taloudellinen hyöty: </a:t>
            </a:r>
            <a:r>
              <a:rPr lang="en-US" sz="2499">
                <a:solidFill>
                  <a:srgbClr val="000000"/>
                </a:solidFill>
                <a:latin typeface="Georgia Pro"/>
                <a:ea typeface="Georgia Pro"/>
                <a:cs typeface="Georgia Pro"/>
                <a:sym typeface="Georgia Pro"/>
              </a:rPr>
              <a:t>Tuotannot käyttävät alueella paljon paikallisia palveluita. </a:t>
            </a:r>
            <a:r>
              <a:rPr lang="en-US" sz="2499" b="1">
                <a:solidFill>
                  <a:srgbClr val="FF66C4"/>
                </a:solidFill>
                <a:latin typeface="Georgia Pro Bold"/>
                <a:ea typeface="Georgia Pro Bold"/>
                <a:cs typeface="Georgia Pro Bold"/>
                <a:sym typeface="Georgia Pro Bold"/>
              </a:rPr>
              <a:t>Eniten tuotannot hyödyntävät majoitus-, ravitsemus- ja kuljetuspalveluita.</a:t>
            </a:r>
          </a:p>
          <a:p>
            <a:pPr algn="l">
              <a:lnSpc>
                <a:spcPts val="3899"/>
              </a:lnSpc>
            </a:pPr>
            <a:r>
              <a:rPr lang="en-US" sz="2499" b="1">
                <a:solidFill>
                  <a:srgbClr val="000000"/>
                </a:solidFill>
                <a:latin typeface="Georgia Pro Bold"/>
                <a:ea typeface="Georgia Pro Bold"/>
                <a:cs typeface="Georgia Pro Bold"/>
                <a:sym typeface="Georgia Pro Bold"/>
              </a:rPr>
              <a:t>Näkyvyyshyödyt</a:t>
            </a:r>
            <a:r>
              <a:rPr lang="en-US" sz="2499">
                <a:solidFill>
                  <a:srgbClr val="000000"/>
                </a:solidFill>
                <a:latin typeface="Georgia Pro"/>
                <a:ea typeface="Georgia Pro"/>
                <a:cs typeface="Georgia Pro"/>
                <a:sym typeface="Georgia Pro"/>
              </a:rPr>
              <a:t>: Alue näkyy kuvatussa tuotannossa sekä tuotannon kanssa voidaan sopia markkinointiyhteistyöstä, jolloin alue saa näkyvyyttä myös sovittujen markkinointisisältöjen kautta. Tuotannot herättävät usein kiinnostusta myös mediassa, joten myös ansaituinmedian huomio on hyvin todennäköistä.</a:t>
            </a:r>
          </a:p>
          <a:p>
            <a:pPr algn="l">
              <a:lnSpc>
                <a:spcPts val="3899"/>
              </a:lnSpc>
            </a:pPr>
            <a:r>
              <a:rPr lang="en-US" sz="2499" b="1">
                <a:solidFill>
                  <a:srgbClr val="000000"/>
                </a:solidFill>
                <a:latin typeface="Georgia Pro Bold"/>
                <a:ea typeface="Georgia Pro Bold"/>
                <a:cs typeface="Georgia Pro Bold"/>
                <a:sym typeface="Georgia Pro Bold"/>
              </a:rPr>
              <a:t>Yhteisölliset hyödyt:</a:t>
            </a:r>
            <a:r>
              <a:rPr lang="en-US" sz="2499">
                <a:solidFill>
                  <a:srgbClr val="000000"/>
                </a:solidFill>
                <a:latin typeface="Georgia Pro"/>
                <a:ea typeface="Georgia Pro"/>
                <a:cs typeface="Georgia Pro"/>
                <a:sym typeface="Georgia Pro"/>
              </a:rPr>
              <a:t> Parhaassa tapauksessa alueelle syntyy yhteisöllinen positiivinen kokemus, jossa uuden innostavan asian eteen on tehty yhdessä tuumin töitä.</a:t>
            </a:r>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D8F2"/>
        </a:solidFill>
        <a:effectLst/>
      </p:bgPr>
    </p:bg>
    <p:spTree>
      <p:nvGrpSpPr>
        <p:cNvPr id="1" name=""/>
        <p:cNvGrpSpPr/>
        <p:nvPr/>
      </p:nvGrpSpPr>
      <p:grpSpPr>
        <a:xfrm>
          <a:off x="0" y="0"/>
          <a:ext cx="0" cy="0"/>
          <a:chOff x="0" y="0"/>
          <a:chExt cx="0" cy="0"/>
        </a:xfrm>
      </p:grpSpPr>
      <p:sp>
        <p:nvSpPr>
          <p:cNvPr id="2" name="TextBox 2"/>
          <p:cNvSpPr txBox="1"/>
          <p:nvPr/>
        </p:nvSpPr>
        <p:spPr>
          <a:xfrm>
            <a:off x="949097" y="1927972"/>
            <a:ext cx="16443491" cy="4549521"/>
          </a:xfrm>
          <a:prstGeom prst="rect">
            <a:avLst/>
          </a:prstGeom>
        </p:spPr>
        <p:txBody>
          <a:bodyPr lIns="0" tIns="0" rIns="0" bIns="0" rtlCol="0" anchor="t">
            <a:spAutoFit/>
          </a:bodyPr>
          <a:lstStyle/>
          <a:p>
            <a:pPr algn="l">
              <a:lnSpc>
                <a:spcPts val="11352"/>
              </a:lnSpc>
            </a:pPr>
            <a:r>
              <a:rPr lang="en-US" sz="12000">
                <a:solidFill>
                  <a:srgbClr val="000000"/>
                </a:solidFill>
                <a:latin typeface="Hudson NY Regular 1"/>
                <a:ea typeface="Hudson NY Regular 1"/>
                <a:cs typeface="Hudson NY Regular 1"/>
                <a:sym typeface="Hudson NY Regular 1"/>
              </a:rPr>
              <a:t>Mitä alueella on kuvattu ja millaisia kyselyt voivat olla?</a:t>
            </a:r>
          </a:p>
        </p:txBody>
      </p:sp>
      <p:sp>
        <p:nvSpPr>
          <p:cNvPr id="3" name="Freeform 3"/>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5580" y="4318729"/>
            <a:ext cx="3066164" cy="4380234"/>
          </a:xfrm>
          <a:custGeom>
            <a:avLst/>
            <a:gdLst/>
            <a:ahLst/>
            <a:cxnLst/>
            <a:rect l="l" t="t" r="r" b="b"/>
            <a:pathLst>
              <a:path w="3066164" h="4380234">
                <a:moveTo>
                  <a:pt x="0" y="0"/>
                </a:moveTo>
                <a:lnTo>
                  <a:pt x="3066164" y="0"/>
                </a:lnTo>
                <a:lnTo>
                  <a:pt x="3066164" y="4380233"/>
                </a:lnTo>
                <a:lnTo>
                  <a:pt x="0" y="4380233"/>
                </a:lnTo>
                <a:lnTo>
                  <a:pt x="0" y="0"/>
                </a:lnTo>
                <a:close/>
              </a:path>
            </a:pathLst>
          </a:custGeom>
          <a:blipFill>
            <a:blip r:embed="rId2"/>
            <a:stretch>
              <a:fillRect/>
            </a:stretch>
          </a:blipFill>
        </p:spPr>
        <p:txBody>
          <a:bodyPr/>
          <a:lstStyle/>
          <a:p>
            <a:endParaRPr lang="fi-FI"/>
          </a:p>
        </p:txBody>
      </p:sp>
      <p:sp>
        <p:nvSpPr>
          <p:cNvPr id="3" name="Freeform 3"/>
          <p:cNvSpPr/>
          <p:nvPr/>
        </p:nvSpPr>
        <p:spPr>
          <a:xfrm>
            <a:off x="4321040" y="4318729"/>
            <a:ext cx="3066164" cy="4380234"/>
          </a:xfrm>
          <a:custGeom>
            <a:avLst/>
            <a:gdLst/>
            <a:ahLst/>
            <a:cxnLst/>
            <a:rect l="l" t="t" r="r" b="b"/>
            <a:pathLst>
              <a:path w="3066164" h="4380234">
                <a:moveTo>
                  <a:pt x="0" y="0"/>
                </a:moveTo>
                <a:lnTo>
                  <a:pt x="3066164" y="0"/>
                </a:lnTo>
                <a:lnTo>
                  <a:pt x="3066164" y="4380233"/>
                </a:lnTo>
                <a:lnTo>
                  <a:pt x="0" y="4380233"/>
                </a:lnTo>
                <a:lnTo>
                  <a:pt x="0" y="0"/>
                </a:lnTo>
                <a:close/>
              </a:path>
            </a:pathLst>
          </a:custGeom>
          <a:blipFill>
            <a:blip r:embed="rId3"/>
            <a:stretch>
              <a:fillRect/>
            </a:stretch>
          </a:blipFill>
        </p:spPr>
        <p:txBody>
          <a:bodyPr/>
          <a:lstStyle/>
          <a:p>
            <a:endParaRPr lang="fi-FI"/>
          </a:p>
        </p:txBody>
      </p:sp>
      <p:sp>
        <p:nvSpPr>
          <p:cNvPr id="4" name="Freeform 4"/>
          <p:cNvSpPr/>
          <p:nvPr/>
        </p:nvSpPr>
        <p:spPr>
          <a:xfrm>
            <a:off x="7649730" y="4318729"/>
            <a:ext cx="2978559" cy="4380234"/>
          </a:xfrm>
          <a:custGeom>
            <a:avLst/>
            <a:gdLst/>
            <a:ahLst/>
            <a:cxnLst/>
            <a:rect l="l" t="t" r="r" b="b"/>
            <a:pathLst>
              <a:path w="2978559" h="4380234">
                <a:moveTo>
                  <a:pt x="0" y="0"/>
                </a:moveTo>
                <a:lnTo>
                  <a:pt x="2978559" y="0"/>
                </a:lnTo>
                <a:lnTo>
                  <a:pt x="2978559" y="4380233"/>
                </a:lnTo>
                <a:lnTo>
                  <a:pt x="0" y="4380233"/>
                </a:lnTo>
                <a:lnTo>
                  <a:pt x="0" y="0"/>
                </a:lnTo>
                <a:close/>
              </a:path>
            </a:pathLst>
          </a:custGeom>
          <a:blipFill>
            <a:blip r:embed="rId4"/>
            <a:stretch>
              <a:fillRect/>
            </a:stretch>
          </a:blipFill>
        </p:spPr>
        <p:txBody>
          <a:bodyPr/>
          <a:lstStyle/>
          <a:p>
            <a:endParaRPr lang="fi-FI"/>
          </a:p>
        </p:txBody>
      </p:sp>
      <p:sp>
        <p:nvSpPr>
          <p:cNvPr id="5" name="Freeform 5"/>
          <p:cNvSpPr/>
          <p:nvPr/>
        </p:nvSpPr>
        <p:spPr>
          <a:xfrm>
            <a:off x="10889966" y="4318729"/>
            <a:ext cx="3071639" cy="4380234"/>
          </a:xfrm>
          <a:custGeom>
            <a:avLst/>
            <a:gdLst/>
            <a:ahLst/>
            <a:cxnLst/>
            <a:rect l="l" t="t" r="r" b="b"/>
            <a:pathLst>
              <a:path w="3071639" h="4380234">
                <a:moveTo>
                  <a:pt x="0" y="0"/>
                </a:moveTo>
                <a:lnTo>
                  <a:pt x="3071639" y="0"/>
                </a:lnTo>
                <a:lnTo>
                  <a:pt x="3071639" y="4380233"/>
                </a:lnTo>
                <a:lnTo>
                  <a:pt x="0" y="4380233"/>
                </a:lnTo>
                <a:lnTo>
                  <a:pt x="0" y="0"/>
                </a:lnTo>
                <a:close/>
              </a:path>
            </a:pathLst>
          </a:custGeom>
          <a:blipFill>
            <a:blip r:embed="rId5"/>
            <a:stretch>
              <a:fillRect/>
            </a:stretch>
          </a:blipFill>
        </p:spPr>
        <p:txBody>
          <a:bodyPr/>
          <a:lstStyle/>
          <a:p>
            <a:endParaRPr lang="fi-FI"/>
          </a:p>
        </p:txBody>
      </p:sp>
      <p:sp>
        <p:nvSpPr>
          <p:cNvPr id="6" name="Freeform 6"/>
          <p:cNvSpPr/>
          <p:nvPr/>
        </p:nvSpPr>
        <p:spPr>
          <a:xfrm>
            <a:off x="14225988" y="4318729"/>
            <a:ext cx="3033312" cy="4380234"/>
          </a:xfrm>
          <a:custGeom>
            <a:avLst/>
            <a:gdLst/>
            <a:ahLst/>
            <a:cxnLst/>
            <a:rect l="l" t="t" r="r" b="b"/>
            <a:pathLst>
              <a:path w="3033312" h="4380234">
                <a:moveTo>
                  <a:pt x="0" y="0"/>
                </a:moveTo>
                <a:lnTo>
                  <a:pt x="3033312" y="0"/>
                </a:lnTo>
                <a:lnTo>
                  <a:pt x="3033312" y="4380233"/>
                </a:lnTo>
                <a:lnTo>
                  <a:pt x="0" y="4380233"/>
                </a:lnTo>
                <a:lnTo>
                  <a:pt x="0" y="0"/>
                </a:lnTo>
                <a:close/>
              </a:path>
            </a:pathLst>
          </a:custGeom>
          <a:blipFill>
            <a:blip r:embed="rId6"/>
            <a:stretch>
              <a:fillRect/>
            </a:stretch>
          </a:blipFill>
        </p:spPr>
        <p:txBody>
          <a:bodyPr/>
          <a:lstStyle/>
          <a:p>
            <a:endParaRPr lang="fi-FI"/>
          </a:p>
        </p:txBody>
      </p:sp>
      <p:sp>
        <p:nvSpPr>
          <p:cNvPr id="7" name="TextBox 7"/>
          <p:cNvSpPr txBox="1"/>
          <p:nvPr/>
        </p:nvSpPr>
        <p:spPr>
          <a:xfrm>
            <a:off x="1028700" y="1665150"/>
            <a:ext cx="16230600" cy="1924051"/>
          </a:xfrm>
          <a:prstGeom prst="rect">
            <a:avLst/>
          </a:prstGeom>
        </p:spPr>
        <p:txBody>
          <a:bodyPr lIns="0" tIns="0" rIns="0" bIns="0" rtlCol="0" anchor="t">
            <a:spAutoFit/>
          </a:bodyPr>
          <a:lstStyle/>
          <a:p>
            <a:pPr algn="l">
              <a:lnSpc>
                <a:spcPts val="3899"/>
              </a:lnSpc>
            </a:pPr>
            <a:r>
              <a:rPr lang="en-US" sz="2499">
                <a:solidFill>
                  <a:srgbClr val="000000"/>
                </a:solidFill>
                <a:latin typeface="Georgia Pro"/>
                <a:ea typeface="Georgia Pro"/>
                <a:cs typeface="Georgia Pro"/>
                <a:sym typeface="Georgia Pro"/>
              </a:rPr>
              <a:t>Tuotannot voivat olla elokuvia, tv-sarjoja tai muita av-teoksia. Ne voivat olla draama-, viihde- tai mainossisältöjä. Tuotantojen vaikuttavuutta arvioidessa kannattaa kiinnittää huomiota vähintäänkin kahteen asiaan: tuotannon kokoon (eli esimerkiksi paljonko paikallinen talousvaikutus olisi, paljonko paikallisia tuotanto työllistää, montako kuvauspäivää, jne...) ja levitykseen (eli missä maissa / kanavilla teos esitetään ja missä laajuudessa).</a:t>
            </a:r>
          </a:p>
        </p:txBody>
      </p:sp>
      <p:sp>
        <p:nvSpPr>
          <p:cNvPr id="8" name="TextBox 8"/>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D8F2"/>
        </a:solidFill>
        <a:effectLst/>
      </p:bgPr>
    </p:bg>
    <p:spTree>
      <p:nvGrpSpPr>
        <p:cNvPr id="1" name=""/>
        <p:cNvGrpSpPr/>
        <p:nvPr/>
      </p:nvGrpSpPr>
      <p:grpSpPr>
        <a:xfrm>
          <a:off x="0" y="0"/>
          <a:ext cx="0" cy="0"/>
          <a:chOff x="0" y="0"/>
          <a:chExt cx="0" cy="0"/>
        </a:xfrm>
      </p:grpSpPr>
      <p:sp>
        <p:nvSpPr>
          <p:cNvPr id="2" name="TextBox 2"/>
          <p:cNvSpPr txBox="1"/>
          <p:nvPr/>
        </p:nvSpPr>
        <p:spPr>
          <a:xfrm>
            <a:off x="949097" y="1927972"/>
            <a:ext cx="16443491" cy="4549521"/>
          </a:xfrm>
          <a:prstGeom prst="rect">
            <a:avLst/>
          </a:prstGeom>
        </p:spPr>
        <p:txBody>
          <a:bodyPr lIns="0" tIns="0" rIns="0" bIns="0" rtlCol="0" anchor="t">
            <a:spAutoFit/>
          </a:bodyPr>
          <a:lstStyle/>
          <a:p>
            <a:pPr algn="l">
              <a:lnSpc>
                <a:spcPts val="11352"/>
              </a:lnSpc>
            </a:pPr>
            <a:r>
              <a:rPr lang="en-US" sz="12000">
                <a:solidFill>
                  <a:srgbClr val="000000"/>
                </a:solidFill>
                <a:latin typeface="Hudson NY Regular 1"/>
                <a:ea typeface="Hudson NY Regular 1"/>
                <a:cs typeface="Hudson NY Regular 1"/>
                <a:sym typeface="Hudson NY Regular 1"/>
              </a:rPr>
              <a:t>Lokaatio- ja tekijäpankki:</a:t>
            </a:r>
          </a:p>
          <a:p>
            <a:pPr algn="l">
              <a:lnSpc>
                <a:spcPts val="11352"/>
              </a:lnSpc>
            </a:pPr>
            <a:r>
              <a:rPr lang="en-US" sz="12000">
                <a:solidFill>
                  <a:srgbClr val="000000"/>
                </a:solidFill>
                <a:latin typeface="Hudson NY Regular 1"/>
                <a:ea typeface="Hudson NY Regular 1"/>
                <a:cs typeface="Hudson NY Regular 1"/>
                <a:sym typeface="Hudson NY Regular 1"/>
              </a:rPr>
              <a:t>Location pro</a:t>
            </a:r>
          </a:p>
        </p:txBody>
      </p:sp>
      <p:sp>
        <p:nvSpPr>
          <p:cNvPr id="3" name="Freeform 3"/>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00630" y="613170"/>
            <a:ext cx="2321730" cy="315630"/>
          </a:xfrm>
          <a:custGeom>
            <a:avLst/>
            <a:gdLst/>
            <a:ahLst/>
            <a:cxnLst/>
            <a:rect l="l" t="t" r="r" b="b"/>
            <a:pathLst>
              <a:path w="2321730" h="315630">
                <a:moveTo>
                  <a:pt x="0" y="0"/>
                </a:moveTo>
                <a:lnTo>
                  <a:pt x="2321730" y="0"/>
                </a:lnTo>
                <a:lnTo>
                  <a:pt x="2321730" y="315630"/>
                </a:lnTo>
                <a:lnTo>
                  <a:pt x="0" y="315630"/>
                </a:lnTo>
                <a:lnTo>
                  <a:pt x="0" y="0"/>
                </a:lnTo>
                <a:close/>
              </a:path>
            </a:pathLst>
          </a:custGeom>
          <a:blipFill>
            <a:blip r:embed="rId2"/>
            <a:stretch>
              <a:fillRect t="-195195" b="-195195"/>
            </a:stretch>
          </a:blipFill>
        </p:spPr>
        <p:txBody>
          <a:bodyPr/>
          <a:lstStyle/>
          <a:p>
            <a:endParaRPr lang="fi-FI"/>
          </a:p>
        </p:txBody>
      </p:sp>
      <p:sp>
        <p:nvSpPr>
          <p:cNvPr id="4" name="TextBox 4"/>
          <p:cNvSpPr txBox="1"/>
          <p:nvPr/>
        </p:nvSpPr>
        <p:spPr>
          <a:xfrm>
            <a:off x="1028700" y="2444847"/>
            <a:ext cx="7735657" cy="6813453"/>
          </a:xfrm>
          <a:prstGeom prst="rect">
            <a:avLst/>
          </a:prstGeom>
        </p:spPr>
        <p:txBody>
          <a:bodyPr lIns="0" tIns="0" rIns="0" bIns="0" rtlCol="0" anchor="t">
            <a:spAutoFit/>
          </a:bodyPr>
          <a:lstStyle/>
          <a:p>
            <a:pPr algn="l">
              <a:lnSpc>
                <a:spcPts val="3217"/>
              </a:lnSpc>
            </a:pPr>
            <a:r>
              <a:rPr lang="en-US" sz="2062">
                <a:solidFill>
                  <a:srgbClr val="000000"/>
                </a:solidFill>
                <a:latin typeface="Georgia Pro"/>
                <a:ea typeface="Georgia Pro"/>
                <a:cs typeface="Georgia Pro"/>
                <a:sym typeface="Georgia Pro"/>
              </a:rPr>
              <a:t>Samaan palveluun saamme koottua:</a:t>
            </a:r>
          </a:p>
          <a:p>
            <a:pPr marL="445324" lvl="1" indent="-222662" algn="l">
              <a:lnSpc>
                <a:spcPts val="3217"/>
              </a:lnSpc>
              <a:buFont typeface="Arial"/>
              <a:buChar char="•"/>
            </a:pPr>
            <a:r>
              <a:rPr lang="en-US" sz="2062" b="1">
                <a:solidFill>
                  <a:srgbClr val="000000"/>
                </a:solidFill>
                <a:latin typeface="Georgia Pro Bold"/>
                <a:ea typeface="Georgia Pro Bold"/>
                <a:cs typeface="Georgia Pro Bold"/>
                <a:sym typeface="Georgia Pro Bold"/>
              </a:rPr>
              <a:t>Lokaatiot</a:t>
            </a:r>
          </a:p>
          <a:p>
            <a:pPr marL="445324" lvl="1" indent="-222662" algn="l">
              <a:lnSpc>
                <a:spcPts val="3217"/>
              </a:lnSpc>
              <a:buFont typeface="Arial"/>
              <a:buChar char="•"/>
            </a:pPr>
            <a:r>
              <a:rPr lang="en-US" sz="2062" b="1">
                <a:solidFill>
                  <a:srgbClr val="000000"/>
                </a:solidFill>
                <a:latin typeface="Georgia Pro Bold"/>
                <a:ea typeface="Georgia Pro Bold"/>
                <a:cs typeface="Georgia Pro Bold"/>
                <a:sym typeface="Georgia Pro Bold"/>
              </a:rPr>
              <a:t>Tekijät</a:t>
            </a:r>
          </a:p>
          <a:p>
            <a:pPr marL="445324" lvl="1" indent="-222662" algn="l">
              <a:lnSpc>
                <a:spcPts val="3217"/>
              </a:lnSpc>
              <a:buFont typeface="Arial"/>
              <a:buChar char="•"/>
            </a:pPr>
            <a:r>
              <a:rPr lang="en-US" sz="2062" b="1">
                <a:solidFill>
                  <a:srgbClr val="000000"/>
                </a:solidFill>
                <a:latin typeface="Georgia Pro Bold"/>
                <a:ea typeface="Georgia Pro Bold"/>
                <a:cs typeface="Georgia Pro Bold"/>
                <a:sym typeface="Georgia Pro Bold"/>
              </a:rPr>
              <a:t>Palvelut</a:t>
            </a:r>
          </a:p>
          <a:p>
            <a:pPr algn="l">
              <a:lnSpc>
                <a:spcPts val="3217"/>
              </a:lnSpc>
            </a:pPr>
            <a:endParaRPr lang="en-US" sz="2062" b="1">
              <a:solidFill>
                <a:srgbClr val="000000"/>
              </a:solidFill>
              <a:latin typeface="Georgia Pro Bold"/>
              <a:ea typeface="Georgia Pro Bold"/>
              <a:cs typeface="Georgia Pro Bold"/>
              <a:sym typeface="Georgia Pro Bold"/>
            </a:endParaRPr>
          </a:p>
          <a:p>
            <a:pPr algn="l">
              <a:lnSpc>
                <a:spcPts val="3217"/>
              </a:lnSpc>
            </a:pPr>
            <a:r>
              <a:rPr lang="en-US" sz="2062" b="1">
                <a:solidFill>
                  <a:srgbClr val="000000"/>
                </a:solidFill>
                <a:latin typeface="Georgia Pro Bold"/>
                <a:ea typeface="Georgia Pro Bold"/>
                <a:cs typeface="Georgia Pro Bold"/>
                <a:sym typeface="Georgia Pro Bold"/>
              </a:rPr>
              <a:t>Kehotamme alueen tekijöitä ja palveluntarjoajia hyödyntämään palvelua eli palvelun kautta tekemään omia palveluita näkyväksi tuotannoille, jotka harkitsevat Lapissa kuvaamista</a:t>
            </a:r>
            <a:r>
              <a:rPr lang="en-US" sz="2062">
                <a:solidFill>
                  <a:srgbClr val="000000"/>
                </a:solidFill>
                <a:latin typeface="Georgia Pro"/>
                <a:ea typeface="Georgia Pro"/>
                <a:cs typeface="Georgia Pro"/>
                <a:sym typeface="Georgia Pro"/>
              </a:rPr>
              <a:t>. Tietonsa täyttävien henkilöiden tulee olla täysi-ikäisiä ja henkilöiden ja yritysten tulee sijaita: Utsjoella, Inarissa, Sodankylässä, Kemijärvellä, Pelkosenniemellä, Enontekiöllä, Muoniossa tai Kittilässä.</a:t>
            </a:r>
          </a:p>
          <a:p>
            <a:pPr algn="l">
              <a:lnSpc>
                <a:spcPts val="3217"/>
              </a:lnSpc>
            </a:pPr>
            <a:endParaRPr lang="en-US" sz="2062">
              <a:solidFill>
                <a:srgbClr val="000000"/>
              </a:solidFill>
              <a:latin typeface="Georgia Pro"/>
              <a:ea typeface="Georgia Pro"/>
              <a:cs typeface="Georgia Pro"/>
              <a:sym typeface="Georgia Pro"/>
            </a:endParaRPr>
          </a:p>
          <a:p>
            <a:pPr algn="l">
              <a:lnSpc>
                <a:spcPts val="3217"/>
              </a:lnSpc>
            </a:pPr>
            <a:r>
              <a:rPr lang="en-US" sz="2062">
                <a:solidFill>
                  <a:srgbClr val="000000"/>
                </a:solidFill>
                <a:latin typeface="Georgia Pro"/>
                <a:ea typeface="Georgia Pro"/>
                <a:cs typeface="Georgia Pro"/>
                <a:sym typeface="Georgia Pro"/>
              </a:rPr>
              <a:t>Sivusto ei ole julkinen: elokuvakomissio antaa kirjautumistiedot vain kuvauksia Lappiin suunnitteleville tuotannoille.</a:t>
            </a:r>
          </a:p>
          <a:p>
            <a:pPr algn="l">
              <a:lnSpc>
                <a:spcPts val="3217"/>
              </a:lnSpc>
            </a:pPr>
            <a:endParaRPr lang="en-US" sz="2062">
              <a:solidFill>
                <a:srgbClr val="000000"/>
              </a:solidFill>
              <a:latin typeface="Georgia Pro"/>
              <a:ea typeface="Georgia Pro"/>
              <a:cs typeface="Georgia Pro"/>
              <a:sym typeface="Georgia Pro"/>
            </a:endParaRPr>
          </a:p>
          <a:p>
            <a:pPr algn="l">
              <a:lnSpc>
                <a:spcPts val="3217"/>
              </a:lnSpc>
            </a:pPr>
            <a:r>
              <a:rPr lang="en-US" sz="2062" b="1">
                <a:solidFill>
                  <a:srgbClr val="FF66C4"/>
                </a:solidFill>
                <a:latin typeface="Georgia Pro Bold"/>
                <a:ea typeface="Georgia Pro Bold"/>
                <a:cs typeface="Georgia Pro Bold"/>
                <a:sym typeface="Georgia Pro Bold"/>
              </a:rPr>
              <a:t>Tietojen syöttäminen on maksutonta ja vapaaehtoista.</a:t>
            </a:r>
          </a:p>
        </p:txBody>
      </p:sp>
      <p:sp>
        <p:nvSpPr>
          <p:cNvPr id="5" name="TextBox 5"/>
          <p:cNvSpPr txBox="1"/>
          <p:nvPr/>
        </p:nvSpPr>
        <p:spPr>
          <a:xfrm>
            <a:off x="1000980" y="1432391"/>
            <a:ext cx="7409073" cy="1019556"/>
          </a:xfrm>
          <a:prstGeom prst="rect">
            <a:avLst/>
          </a:prstGeom>
        </p:spPr>
        <p:txBody>
          <a:bodyPr lIns="0" tIns="0" rIns="0" bIns="0" rtlCol="0" anchor="t">
            <a:spAutoFit/>
          </a:bodyPr>
          <a:lstStyle/>
          <a:p>
            <a:pPr algn="l">
              <a:lnSpc>
                <a:spcPts val="6912"/>
              </a:lnSpc>
            </a:pPr>
            <a:r>
              <a:rPr lang="en-US" sz="7200" spc="0">
                <a:solidFill>
                  <a:srgbClr val="000000"/>
                </a:solidFill>
                <a:latin typeface="Hudson NY Regular 2"/>
                <a:ea typeface="Hudson NY Regular 2"/>
                <a:cs typeface="Hudson NY Regular 2"/>
                <a:sym typeface="Hudson NY Regular 2"/>
              </a:rPr>
              <a:t>pähkinänkuoressa</a:t>
            </a:r>
          </a:p>
        </p:txBody>
      </p:sp>
      <p:sp>
        <p:nvSpPr>
          <p:cNvPr id="6" name="TextBox 6"/>
          <p:cNvSpPr txBox="1"/>
          <p:nvPr/>
        </p:nvSpPr>
        <p:spPr>
          <a:xfrm>
            <a:off x="995580" y="629910"/>
            <a:ext cx="2081849" cy="228600"/>
          </a:xfrm>
          <a:prstGeom prst="rect">
            <a:avLst/>
          </a:prstGeom>
        </p:spPr>
        <p:txBody>
          <a:bodyPr lIns="0" tIns="0" rIns="0" bIns="0" rtlCol="0" anchor="t">
            <a:spAutoFit/>
          </a:bodyPr>
          <a:lstStyle/>
          <a:p>
            <a:pPr algn="l">
              <a:lnSpc>
                <a:spcPts val="1620"/>
              </a:lnSpc>
            </a:pPr>
            <a:r>
              <a:rPr lang="en-US" sz="1350">
                <a:solidFill>
                  <a:srgbClr val="000000"/>
                </a:solidFill>
                <a:latin typeface="Hudson NY Regular 1"/>
                <a:ea typeface="Hudson NY Regular 1"/>
                <a:cs typeface="Hudson NY Regular 1"/>
                <a:sym typeface="Hudson NY Regular 1"/>
              </a:rPr>
              <a:t>3.2.2026</a:t>
            </a:r>
          </a:p>
        </p:txBody>
      </p:sp>
      <p:sp>
        <p:nvSpPr>
          <p:cNvPr id="7" name="TextBox 7"/>
          <p:cNvSpPr txBox="1"/>
          <p:nvPr/>
        </p:nvSpPr>
        <p:spPr>
          <a:xfrm>
            <a:off x="9144000" y="1386261"/>
            <a:ext cx="8205245" cy="2178997"/>
          </a:xfrm>
          <a:prstGeom prst="rect">
            <a:avLst/>
          </a:prstGeom>
        </p:spPr>
        <p:txBody>
          <a:bodyPr lIns="0" tIns="0" rIns="0" bIns="0" rtlCol="0" anchor="t">
            <a:spAutoFit/>
          </a:bodyPr>
          <a:lstStyle/>
          <a:p>
            <a:pPr algn="l">
              <a:lnSpc>
                <a:spcPts val="4132"/>
              </a:lnSpc>
            </a:pPr>
            <a:r>
              <a:rPr lang="en-US" sz="4304" spc="0">
                <a:solidFill>
                  <a:srgbClr val="000000"/>
                </a:solidFill>
                <a:latin typeface="Hudson NY Regular 2"/>
                <a:ea typeface="Hudson NY Regular 2"/>
                <a:cs typeface="Hudson NY Regular 2"/>
                <a:sym typeface="Hudson NY Regular 2"/>
              </a:rPr>
              <a:t>Location Pro on Lapin elokuvakomission ylläpitämä, tuotannoille suunnattu yritys- ja kuvauspaikkahakemisto. </a:t>
            </a:r>
          </a:p>
        </p:txBody>
      </p:sp>
      <p:pic>
        <p:nvPicPr>
          <p:cNvPr id="9" name="Kuva 8">
            <a:extLst>
              <a:ext uri="{FF2B5EF4-FFF2-40B4-BE49-F238E27FC236}">
                <a16:creationId xmlns:a16="http://schemas.microsoft.com/office/drawing/2014/main" id="{F77B0866-5C78-1A24-7B12-88DB9B841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0" y="4491224"/>
            <a:ext cx="8420935" cy="446103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912</Words>
  <Application>Microsoft Office PowerPoint</Application>
  <PresentationFormat>Mukautettu</PresentationFormat>
  <Paragraphs>107</Paragraphs>
  <Slides>16</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16</vt:i4>
      </vt:variant>
    </vt:vector>
  </HeadingPairs>
  <TitlesOfParts>
    <vt:vector size="23" baseType="lpstr">
      <vt:lpstr>Georgia Pro Bold</vt:lpstr>
      <vt:lpstr>Calibri</vt:lpstr>
      <vt:lpstr>Arial</vt:lpstr>
      <vt:lpstr>Hudson NY Regular 2</vt:lpstr>
      <vt:lpstr>Hudson NY Regular 1</vt:lpstr>
      <vt:lpstr>Georgia Pro</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Kopio mallista 3.2. Lapin elokuvakomissio ja Location Pro</dc:title>
  <cp:lastModifiedBy>Kirsikka Paakkinen</cp:lastModifiedBy>
  <cp:revision>3</cp:revision>
  <dcterms:created xsi:type="dcterms:W3CDTF">2006-08-16T00:00:00Z</dcterms:created>
  <dcterms:modified xsi:type="dcterms:W3CDTF">2026-08-10T06:46:50Z</dcterms:modified>
  <dc:identifier>DAHAifMpKPE</dc:identifier>
</cp:coreProperties>
</file>