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3" r:id="rId4"/>
    <p:sldMasterId id="2147484069" r:id="rId5"/>
    <p:sldMasterId id="2147484043" r:id="rId6"/>
  </p:sldMasterIdLst>
  <p:notesMasterIdLst>
    <p:notesMasterId r:id="rId18"/>
  </p:notesMasterIdLst>
  <p:handoutMasterIdLst>
    <p:handoutMasterId r:id="rId19"/>
  </p:handoutMasterIdLst>
  <p:sldIdLst>
    <p:sldId id="457" r:id="rId7"/>
    <p:sldId id="476" r:id="rId8"/>
    <p:sldId id="459" r:id="rId9"/>
    <p:sldId id="463" r:id="rId10"/>
    <p:sldId id="475" r:id="rId11"/>
    <p:sldId id="471" r:id="rId12"/>
    <p:sldId id="472" r:id="rId13"/>
    <p:sldId id="477" r:id="rId14"/>
    <p:sldId id="480" r:id="rId15"/>
    <p:sldId id="479" r:id="rId16"/>
    <p:sldId id="482" r:id="rId17"/>
  </p:sldIdLst>
  <p:sldSz cx="12192000" cy="6858000"/>
  <p:notesSz cx="6858000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FF6"/>
    <a:srgbClr val="185B95"/>
    <a:srgbClr val="63BD88"/>
    <a:srgbClr val="779346"/>
    <a:srgbClr val="FAF0DE"/>
    <a:srgbClr val="165B94"/>
    <a:srgbClr val="FDE9E6"/>
    <a:srgbClr val="E0F2E7"/>
    <a:srgbClr val="FAB2A9"/>
    <a:srgbClr val="F89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9EB69-01C3-4660-BB67-EF890EDE056D}" v="18" dt="2026-04-22T14:49:30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6" autoAdjust="0"/>
    <p:restoredTop sz="96318" autoAdjust="0"/>
  </p:normalViewPr>
  <p:slideViewPr>
    <p:cSldViewPr snapToGrid="0" snapToObjects="1">
      <p:cViewPr varScale="1">
        <p:scale>
          <a:sx n="79" d="100"/>
          <a:sy n="79" d="100"/>
        </p:scale>
        <p:origin x="754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518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798C6C9-0C95-2888-BD81-9F5108B91C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 dirty="0">
              <a:latin typeface="Tahoma" panose="020B0604030504040204" pitchFamily="34" charset="0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02B5AA-70B9-4DC2-FE66-0F0772E79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B9088F-7FAE-446C-9EA5-AFF8127D3699}" type="datetimeFigureOut">
              <a:rPr lang="fi-FI">
                <a:latin typeface="Tahoma" panose="020B0604030504040204" pitchFamily="34" charset="0"/>
              </a:rPr>
              <a:pPr>
                <a:defRPr/>
              </a:pPr>
              <a:t>22.4.2026</a:t>
            </a:fld>
            <a:endParaRPr lang="fi-FI" dirty="0">
              <a:latin typeface="Tahoma" panose="020B0604030504040204" pitchFamily="34" charset="0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F258C96-42EC-DA42-435F-B2825E883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 dirty="0">
              <a:latin typeface="Tahoma" panose="020B0604030504040204" pitchFamily="34" charset="0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A35A770-AD97-703A-A47F-F930997829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28163"/>
            <a:ext cx="29718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92539CA-AD3E-4720-911A-F634F75886A1}" type="slidenum">
              <a:rPr lang="fi-FI" altLang="fi-FI">
                <a:latin typeface="Tahoma" panose="020B0604030504040204" pitchFamily="34" charset="0"/>
              </a:rPr>
              <a:pPr/>
              <a:t>‹#›</a:t>
            </a:fld>
            <a:endParaRPr lang="fi-FI" altLang="fi-FI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FCC159-4341-C974-4954-2F23DA09E8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2D184-CA75-64D6-85F5-33B0EE9ACBD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F3C3D8A-250F-4046-9D44-605A603DC31D}" type="datetimeFigureOut">
              <a:rPr lang="hr-HR" smtClean="0"/>
              <a:pPr>
                <a:defRPr/>
              </a:pPr>
              <a:t>22.4.2026.</a:t>
            </a:fld>
            <a:endParaRPr lang="hr-HR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E8634E-927C-A68C-8115-FF3F6C0681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B4288D-8852-D9F0-96F8-B30798BF9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A004F-B912-9BBF-5636-F746B3D4DB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BAD4-5C30-2831-CC26-6927438A8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anose="020B0604030504040204" pitchFamily="34" charset="0"/>
              </a:defRPr>
            </a:lvl1pPr>
          </a:lstStyle>
          <a:p>
            <a:fld id="{401AC3AC-4520-4E4B-BB06-6526342D6FC6}" type="slidenum">
              <a:rPr lang="uk-UA" altLang="fi-FI" smtClean="0"/>
              <a:pPr/>
              <a:t>‹#›</a:t>
            </a:fld>
            <a:endParaRPr lang="uk-UA" alt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4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AC06F15F-EE20-1239-50EF-2F7911763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0D2E349-AD54-D4A3-027F-C500CEF9647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440000"/>
            <a:ext cx="10750821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56FAD40-70D9-3727-54CA-8B7E4B641E1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620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sisältö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63D7644-CA2A-3526-6857-7AB82FB26C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0" y="720000"/>
            <a:ext cx="5040000" cy="576000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F404B4E-A101-8F4B-194A-5EF1D5868B74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56615" y="252413"/>
            <a:ext cx="5839385" cy="5380943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9B3232E-DDBD-61D4-59D7-3B23858620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0000" y="1440000"/>
            <a:ext cx="5040000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796BAD7-BB7A-D9D1-58C3-C0D2DD2773D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361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paikk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B1254AF-9EBD-7897-B734-B4511FCDC8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0" y="720000"/>
            <a:ext cx="5040000" cy="576000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1A93E212-CB42-7D9D-A5E6-21055BD137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9238" y="252413"/>
            <a:ext cx="5846762" cy="5584825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9B3232E-DDBD-61D4-59D7-3B23858620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0000" y="1440000"/>
            <a:ext cx="5040000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3A667C8-5135-E39C-B3C8-48FDD65F8EE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7041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0C519C61-A283-87E1-B3E2-B0717F8DA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A38D80E0-11ED-73F7-9E31-DD9B4047D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4192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FB2E6EB-BFBF-61E0-DF8C-55B4C33292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754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24DC2FB-9BE6-063C-0956-5BF483167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F279110B-D976-0514-AB82-9CCF633D0D7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107568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1E9E03-CC02-33D3-631E-773CE73AED8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9024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8279916-B7FC-0EB7-146B-7C8F4719B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361DD28F-2820-5B3D-8DC3-FDC322506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F279110B-D976-0514-AB82-9CCF633D0D7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107640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2FC0DC0-DFA6-7BD6-463E-2C5D47F402C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0591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8279916-B7FC-0EB7-146B-7C8F4719B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C4D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BFE756F8-53B6-2B2B-83DC-F353A2C0F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F279110B-D976-0514-AB82-9CCF633D0D7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107640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71E9E14-4093-31B1-06FC-B9819ED516D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7887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8279916-B7FC-0EB7-146B-7C8F4719B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FAF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0ABD36E2-F7CF-9A67-29F5-59A2EA754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F279110B-D976-0514-AB82-9CCF633D0D7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107640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0DB1DB3-7A83-4545-8363-D9A3BD94082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237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8279916-B7FC-0EB7-146B-7C8F4719B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FD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2F35410E-BCD4-346E-8B28-A5051F39C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F279110B-D976-0514-AB82-9CCF633D0D7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107640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A2461FE-09FA-B49E-AECA-10813286FE9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1747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1AB06C5-8D7D-4A37-3FAA-795034119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F279110B-D976-0514-AB82-9CCF633D0D7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52578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D4C538E-01D2-6FD5-F964-C4C224681BA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17104" y="1440000"/>
            <a:ext cx="52578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0A351E-CA36-80E0-2514-B3FFD2ADF9C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204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31164FF-D359-3F4E-FA82-11C8BBDF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413"/>
            <a:ext cx="11692350" cy="5584825"/>
          </a:xfrm>
          <a:prstGeom prst="rect">
            <a:avLst/>
          </a:prstGeom>
          <a:solidFill>
            <a:srgbClr val="E0F2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2AAFC60C-2E63-6BD1-5C15-09F3F8BFB9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0D2E349-AD54-D4A3-027F-C500CEF9647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10749600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A4B2DD3-302A-1A60-4CCF-2E04EC3773B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1061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ala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C37F7A4B-4E78-48B5-4286-CF56D1EAB8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7DDF220-85AE-7626-E326-C1D8DC3477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440000"/>
            <a:ext cx="5257800" cy="40930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/>
            </a:lvl1pPr>
          </a:lstStyle>
          <a:p>
            <a:endParaRPr lang="en-FI" dirty="0"/>
          </a:p>
        </p:txBody>
      </p:sp>
      <p:sp>
        <p:nvSpPr>
          <p:cNvPr id="3" name="Sisällön paikkamerkki 3">
            <a:extLst>
              <a:ext uri="{FF2B5EF4-FFF2-40B4-BE49-F238E27FC236}">
                <a16:creationId xmlns:a16="http://schemas.microsoft.com/office/drawing/2014/main" id="{F279110B-D976-0514-AB82-9CCF633D0D7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955345"/>
            <a:ext cx="5257800" cy="3784147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C5BB6FF-5A65-BDB9-3F6B-D25CA483A3C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16570" y="1440000"/>
            <a:ext cx="5258333" cy="40930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/>
            </a:lvl1pPr>
          </a:lstStyle>
          <a:p>
            <a:endParaRPr lang="en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D4C538E-01D2-6FD5-F964-C4C224681BA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17104" y="1955345"/>
            <a:ext cx="5257800" cy="3784147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4D7E5EB-7A79-F56A-61C2-B85DAAEF2E3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3170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kuv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5" y="252257"/>
            <a:ext cx="7844400" cy="5770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D0D998F-7534-8D55-8841-36FF8E87D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7041600" cy="576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7" name="Tekstin paikkamerkki 9">
            <a:extLst>
              <a:ext uri="{FF2B5EF4-FFF2-40B4-BE49-F238E27FC236}">
                <a16:creationId xmlns:a16="http://schemas.microsoft.com/office/drawing/2014/main" id="{B4AAEC6E-3129-5E75-3741-ABF262F3B3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439999"/>
            <a:ext cx="70400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39D3A404-5BD4-9CE8-5B56-81D2032C3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8400" y="251999"/>
            <a:ext cx="3501600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44770A-4324-2962-C97D-5B391A6E7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3394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kuv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5" y="252257"/>
            <a:ext cx="7844400" cy="5770800"/>
          </a:xfrm>
          <a:prstGeom prst="rect">
            <a:avLst/>
          </a:prstGeom>
          <a:solidFill>
            <a:srgbClr val="C4D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F1AECAF4-1C9A-78CC-2747-AF62D9279C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9" y="720000"/>
            <a:ext cx="7039999" cy="576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4" name="Tekstin paikkamerkki 9">
            <a:extLst>
              <a:ext uri="{FF2B5EF4-FFF2-40B4-BE49-F238E27FC236}">
                <a16:creationId xmlns:a16="http://schemas.microsoft.com/office/drawing/2014/main" id="{D8A94D30-C56B-7DE9-B576-D6608A5ACF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439999"/>
            <a:ext cx="70400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39D3A404-5BD4-9CE8-5B56-81D2032C3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8400" y="251999"/>
            <a:ext cx="3501600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1D9B68D-EE8C-3CF4-3888-03EFD14E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4961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kuva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5" y="252257"/>
            <a:ext cx="7844400" cy="5770800"/>
          </a:xfrm>
          <a:prstGeom prst="rect">
            <a:avLst/>
          </a:prstGeom>
          <a:solidFill>
            <a:srgbClr val="FAF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120C04D-47EE-5CA8-58FD-0BCF9A4445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7041600" cy="576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4" name="Tekstin paikkamerkki 9">
            <a:extLst>
              <a:ext uri="{FF2B5EF4-FFF2-40B4-BE49-F238E27FC236}">
                <a16:creationId xmlns:a16="http://schemas.microsoft.com/office/drawing/2014/main" id="{7E85026E-EC75-F809-2385-ECC66949A4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439999"/>
            <a:ext cx="70400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39D3A404-5BD4-9CE8-5B56-81D2032C3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8400" y="251999"/>
            <a:ext cx="3501600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5C3C3D-1A2C-DB73-7144-00CC42B6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4260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kuva 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5" y="252257"/>
            <a:ext cx="7844400" cy="5770800"/>
          </a:xfrm>
          <a:prstGeom prst="rect">
            <a:avLst/>
          </a:prstGeom>
          <a:solidFill>
            <a:srgbClr val="FD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C5521DDA-6E29-29E6-D607-354993D0E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7041600" cy="576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4" name="Tekstin paikkamerkki 9">
            <a:extLst>
              <a:ext uri="{FF2B5EF4-FFF2-40B4-BE49-F238E27FC236}">
                <a16:creationId xmlns:a16="http://schemas.microsoft.com/office/drawing/2014/main" id="{2D970EBE-5C8B-6591-C236-B005636B3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439999"/>
            <a:ext cx="7040000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39D3A404-5BD4-9CE8-5B56-81D2032C3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8400" y="251999"/>
            <a:ext cx="3501600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FC3E4B-12C7-A163-B4E5-4E487106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0928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iso kuv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6" y="252257"/>
            <a:ext cx="3845153" cy="5770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D620B2C-4901-206B-A03C-727B695C9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3099600" cy="900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1330381-7A0D-12E4-1CB5-A7F686A956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708098"/>
            <a:ext cx="3098000" cy="3959225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39D3A404-5BD4-9CE8-5B56-81D2032C3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28000" y="251998"/>
            <a:ext cx="7512000" cy="5769389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D95E559-0EF6-B0E0-5552-32D490B3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2403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iso kuv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6" y="252257"/>
            <a:ext cx="3845153" cy="5770800"/>
          </a:xfrm>
          <a:prstGeom prst="rect">
            <a:avLst/>
          </a:prstGeom>
          <a:solidFill>
            <a:srgbClr val="C4D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A86CB61F-F04F-AA1C-7915-444A4A100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3099600" cy="900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7" name="Tekstin paikkamerkki 9">
            <a:extLst>
              <a:ext uri="{FF2B5EF4-FFF2-40B4-BE49-F238E27FC236}">
                <a16:creationId xmlns:a16="http://schemas.microsoft.com/office/drawing/2014/main" id="{A916C8C1-468A-F9BF-6B74-BEDF8AEC33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710000"/>
            <a:ext cx="3098000" cy="3959225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39D3A404-5BD4-9CE8-5B56-81D2032C3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28000" y="251999"/>
            <a:ext cx="7524000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9E0A4B7-766C-E0DE-79FF-34D9F580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6665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iso kuva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6" y="252257"/>
            <a:ext cx="3845153" cy="5770800"/>
          </a:xfrm>
          <a:prstGeom prst="rect">
            <a:avLst/>
          </a:prstGeom>
          <a:solidFill>
            <a:srgbClr val="FAF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81ECB031-6A7D-EF95-93A2-43FF99353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3098000" cy="900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7" name="Tekstin paikkamerkki 9">
            <a:extLst>
              <a:ext uri="{FF2B5EF4-FFF2-40B4-BE49-F238E27FC236}">
                <a16:creationId xmlns:a16="http://schemas.microsoft.com/office/drawing/2014/main" id="{43A5BDA6-BE83-66EE-17F8-92BD72940C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710000"/>
            <a:ext cx="3098000" cy="3959225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39D3A404-5BD4-9CE8-5B56-81D2032C3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28000" y="251999"/>
            <a:ext cx="7524000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6A42A7F-61FF-9509-2D10-4AE23ADC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9795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iso kuva 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76CEA6-9D27-F308-BCB2-65837DB21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716" y="252257"/>
            <a:ext cx="3845153" cy="5770800"/>
          </a:xfrm>
          <a:prstGeom prst="rect">
            <a:avLst/>
          </a:prstGeom>
          <a:solidFill>
            <a:srgbClr val="FDE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7474C23C-CC49-2214-06F2-2666E7435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19998"/>
            <a:ext cx="3098000" cy="9000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7" name="Tekstin paikkamerkki 9">
            <a:extLst>
              <a:ext uri="{FF2B5EF4-FFF2-40B4-BE49-F238E27FC236}">
                <a16:creationId xmlns:a16="http://schemas.microsoft.com/office/drawing/2014/main" id="{4EF41AF3-8810-B29C-9242-6B5F667B4A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1710000"/>
            <a:ext cx="3098000" cy="3959225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39D3A404-5BD4-9CE8-5B56-81D2032C3E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28000" y="251999"/>
            <a:ext cx="7524000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72096E8-3493-5E2D-6F15-C2E65B91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8857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sisältö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5407422-0C15-3EC6-F8E7-FDDB9B83C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040000" cy="576000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BC55CB6-E0D7-DA96-4F0B-43F23D33DA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4" y="1440000"/>
            <a:ext cx="5039275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22887A1-F2FE-2A0F-636C-9EB05040E57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104966" y="252412"/>
            <a:ext cx="5839383" cy="5768975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0BEC969-41F4-33C7-270F-4E79825457D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730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31164FF-D359-3F4E-FA82-11C8BBDF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413"/>
            <a:ext cx="11692350" cy="5584825"/>
          </a:xfrm>
          <a:prstGeom prst="rect">
            <a:avLst/>
          </a:prstGeom>
          <a:solidFill>
            <a:srgbClr val="C4DF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B71B6FFA-48D8-4143-3975-658522920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0D2E349-AD54-D4A3-027F-C500CEF9647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10749600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4445FE7-5959-9236-A8ED-443B2A6F463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5488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paikk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5407422-0C15-3EC6-F8E7-FDDB9B83C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040000" cy="576000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22887A1-F2FE-2A0F-636C-9EB05040E57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20724" y="1440000"/>
            <a:ext cx="5039275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Kuvan paikkamerkki 7">
            <a:extLst>
              <a:ext uri="{FF2B5EF4-FFF2-40B4-BE49-F238E27FC236}">
                <a16:creationId xmlns:a16="http://schemas.microsoft.com/office/drawing/2014/main" id="{59822BB9-2EBC-5825-A46D-88BA41C489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4966" y="251999"/>
            <a:ext cx="5835033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EB5CE9BE-D040-CA31-5F62-07F774633C1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3520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sisältö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5407422-0C15-3EC6-F8E7-FDDB9B83C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0" y="720000"/>
            <a:ext cx="5040000" cy="576000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11" name="Sisällön paikkamerkki 5">
            <a:extLst>
              <a:ext uri="{FF2B5EF4-FFF2-40B4-BE49-F238E27FC236}">
                <a16:creationId xmlns:a16="http://schemas.microsoft.com/office/drawing/2014/main" id="{BEFC5941-E56D-8BE8-D1B1-9CB826BBBA7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52000" y="252412"/>
            <a:ext cx="5839383" cy="5768975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125D4E21-2BA6-F21C-620B-00C7CFFAB0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80174" y="1440000"/>
            <a:ext cx="5039825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3BF43790-F265-C237-5273-EA88CB5CA0A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7997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paikk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5407422-0C15-3EC6-F8E7-FDDB9B83C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0" y="720000"/>
            <a:ext cx="5040000" cy="576000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7" name="Kuvan paikkamerkki 7">
            <a:extLst>
              <a:ext uri="{FF2B5EF4-FFF2-40B4-BE49-F238E27FC236}">
                <a16:creationId xmlns:a16="http://schemas.microsoft.com/office/drawing/2014/main" id="{59822BB9-2EBC-5825-A46D-88BA41C489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000" y="251999"/>
            <a:ext cx="5835033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125D4E21-2BA6-F21C-620B-00C7CFFAB0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80174" y="1440000"/>
            <a:ext cx="5039825" cy="4320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23043547-FC31-A101-CF95-0EA2D194C51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45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BAD65E-6836-3FC9-B889-9F2ACE2F6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72E13A5-7870-921A-8C30-8F97CBBB1B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6043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C7AEE582-6FFB-7BE6-B9EC-AC9EA934F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8930" y="2088000"/>
            <a:ext cx="5327009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8930" y="4157731"/>
            <a:ext cx="5327009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DE24D-CDD8-A451-8397-A0E2C7DE1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691" y="3838156"/>
            <a:ext cx="4368154" cy="2334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0F804-B9A9-5DDB-6957-3EB97E94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4059" y="760089"/>
            <a:ext cx="931880" cy="597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4D529-FDB4-2157-B7B0-E76B72C34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122" y="1191893"/>
            <a:ext cx="1313816" cy="124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B5CFA-764F-0D4B-6882-65032F2BE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91183" y="685612"/>
            <a:ext cx="1118719" cy="72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B7E16EF3-1327-C220-DB9B-7AD2927F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95F5E56-9EF8-8B0F-85CD-96B7B49A52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8930" y="2088000"/>
            <a:ext cx="5327009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35F0C0-FDC2-3BDC-00F5-96B9A311F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8930" y="4158000"/>
            <a:ext cx="5327009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2FE04-D190-D068-40B5-DF33AFECA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716" y="764861"/>
            <a:ext cx="3875784" cy="453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7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31E88609-4367-D81D-17FF-B5469B628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E8B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8930" y="2088000"/>
            <a:ext cx="5327009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8930" y="4158000"/>
            <a:ext cx="5327009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6D2B05-F817-DAB8-E0A8-905FC4EC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716" y="1585858"/>
            <a:ext cx="4572871" cy="443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84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2A8C0BD2-44BA-5225-1749-20D8A5B42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F89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8930" y="2088000"/>
            <a:ext cx="5327009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8930" y="4158000"/>
            <a:ext cx="5327009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77214C-661C-4E0D-3CC8-94B1423C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061" y="1403457"/>
            <a:ext cx="3634878" cy="35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35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2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B063DCB7-0E64-4B2A-CA84-89C215F85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8930" y="2088000"/>
            <a:ext cx="5327009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8930" y="4157999"/>
            <a:ext cx="5327009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FAA95-09D7-2412-3C72-04FFC308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8352" y="1318896"/>
            <a:ext cx="2190682" cy="470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6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2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:a16="http://schemas.microsoft.com/office/drawing/2014/main" id="{E63FC227-6B28-AD9D-BAC5-F8C700B03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95F5E56-9EF8-8B0F-85CD-96B7B49A52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8930" y="2088000"/>
            <a:ext cx="5327009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35F0C0-FDC2-3BDC-00F5-96B9A311F7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8930" y="4157999"/>
            <a:ext cx="5327009" cy="7200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16BD0-F41E-FBB0-AC9B-8791CE26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264690" y="1279577"/>
            <a:ext cx="4651642" cy="522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9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31164FF-D359-3F4E-FA82-11C8BBDF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413"/>
            <a:ext cx="11692350" cy="5584825"/>
          </a:xfrm>
          <a:prstGeom prst="rect">
            <a:avLst/>
          </a:prstGeom>
          <a:solidFill>
            <a:srgbClr val="FAF0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A0193E6-5A86-623F-104E-95FD43158D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0D2E349-AD54-D4A3-027F-C500CEF9647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10749600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DD50CDA-808C-735F-37BB-08E22F4CE51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2236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A19D5105-9887-9984-B684-CFAD36754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4000" y="2088000"/>
            <a:ext cx="6120000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999" y="4158000"/>
            <a:ext cx="6120000" cy="7200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571A4680-166D-0495-ABB5-3D7DE039A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000" y="251999"/>
            <a:ext cx="4275313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437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A19D5105-9887-9984-B684-CFAD36754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4000" y="2088000"/>
            <a:ext cx="6120000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999" y="4158000"/>
            <a:ext cx="6120000" cy="7200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571A4680-166D-0495-ABB5-3D7DE039A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000" y="251999"/>
            <a:ext cx="4275313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13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A19D5105-9887-9984-B684-CFAD36754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E8B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4000" y="2088000"/>
            <a:ext cx="6120000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999" y="4158000"/>
            <a:ext cx="6120000" cy="7200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571A4680-166D-0495-ABB5-3D7DE039A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000" y="251999"/>
            <a:ext cx="4275313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2512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 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A19D5105-9887-9984-B684-CFAD36754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F89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4000" y="2088000"/>
            <a:ext cx="6120000" cy="18000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 noProof="0" dirty="0"/>
              <a:t>Lisää otsikko tähän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999" y="4158000"/>
            <a:ext cx="6120000" cy="7200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571A4680-166D-0495-ABB5-3D7DE039A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000" y="251999"/>
            <a:ext cx="4275313" cy="5770800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904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A0A97A81-B0AA-4AEF-47DF-BBFA32FB6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92D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FB1B8-927F-F127-ECC1-C5AA85D3F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98" y="4024737"/>
            <a:ext cx="2288002" cy="2000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8A36A-05A0-B140-8062-436A4B4D9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9422" y="1186425"/>
            <a:ext cx="1313816" cy="124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969B9-EEC7-84FD-4FAF-28A91B0F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20312" y="1763034"/>
            <a:ext cx="931880" cy="597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CA3E3-6F5B-728F-1CC8-EA2498720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85244" y="4024737"/>
            <a:ext cx="1333896" cy="200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8076F0-97CC-C013-9838-52D3E59FE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62867" y="4642015"/>
            <a:ext cx="922377" cy="1383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1F4E0-43E8-4A1D-12B3-A9C24AAF5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9081" y="1107470"/>
            <a:ext cx="771954" cy="4995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2162160-C6D6-FEE7-EB38-764188ECEF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2495" y="1782000"/>
            <a:ext cx="5327009" cy="18000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väliotsikko tähän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E9FAB06-579E-997C-D507-3C7DE96A63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32495" y="3852000"/>
            <a:ext cx="5327009" cy="609199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A0B99A34-992B-6BC1-7E52-61AE6F8E0E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54019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999" y="251505"/>
            <a:ext cx="11688002" cy="5774076"/>
          </a:xfrm>
          <a:prstGeom prst="rect">
            <a:avLst/>
          </a:prstGeom>
          <a:solidFill>
            <a:srgbClr val="EECD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47650-839D-64FC-8B9B-16DF3BE46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7155" r="4036"/>
          <a:stretch/>
        </p:blipFill>
        <p:spPr>
          <a:xfrm>
            <a:off x="8995605" y="251505"/>
            <a:ext cx="2944396" cy="2075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DD096-AB7B-F0B2-4D84-F219EAC2C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880"/>
          <a:stretch/>
        </p:blipFill>
        <p:spPr>
          <a:xfrm>
            <a:off x="251998" y="2998309"/>
            <a:ext cx="4790548" cy="30272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7FCCCA3-CA4B-DCFB-9A01-49D4180F50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2495" y="1782000"/>
            <a:ext cx="5327009" cy="18000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väliotsikko tähän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6E6A915-51C2-4EBF-53BC-0B5DC7E3BA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32495" y="3851998"/>
            <a:ext cx="5327009" cy="720000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66DC960-97A7-BE48-93C8-2725144676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3831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1C39B2F4-A4F9-AEFD-8492-6A0B7FC6F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5D8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CBC66-CA1A-6D97-EBAF-C1076AC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431"/>
          <a:stretch/>
        </p:blipFill>
        <p:spPr>
          <a:xfrm>
            <a:off x="254457" y="2338135"/>
            <a:ext cx="2469121" cy="3683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798F48-458A-A5A8-9EE2-10C62B0D5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28492" y="1801504"/>
            <a:ext cx="2211508" cy="24447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6B40E0A-0316-6C28-7C92-77F4670496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2495" y="1782000"/>
            <a:ext cx="5327009" cy="18000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väliotsikko tähän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21FCB2-B93B-9C25-56A5-D33FE27D0B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32495" y="3852000"/>
            <a:ext cx="5327009" cy="720000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3BAEED8-CA00-1B25-5F07-B72DC2ABE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8264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28EC4286-E9F0-87E9-CB6E-76F24D2C2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FAB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A6207-5E81-F1A0-6B3E-F89F3B56D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176" y="4598369"/>
            <a:ext cx="2849355" cy="1522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D610E5-A200-A1BA-A4EC-C15DEB105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5467" y="4336586"/>
            <a:ext cx="959123" cy="1687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6D852-2BC4-0F33-FF1B-E51262F71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8550" y="3991772"/>
            <a:ext cx="1155137" cy="2032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2E3957-660C-DC7A-618D-EFAE30220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08004" y="2027774"/>
            <a:ext cx="1202045" cy="770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7284E-9009-94FE-E4C6-A86089410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1951" y="1205856"/>
            <a:ext cx="2343386" cy="2005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9804798-D62B-8E22-EC07-CCDD631476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2495" y="1780670"/>
            <a:ext cx="5327009" cy="18000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väliotsikko tähän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7CCA334-D3FC-F093-4C53-33542CF680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32495" y="3852000"/>
            <a:ext cx="5327009" cy="720000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C59C175-42D2-1E7B-7A15-03F3DC00F5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090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38C8A9EE-F0E3-10E8-0CE1-AEF61C4E9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92D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8A36A-05A0-B140-8062-436A4B4D9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422" y="976125"/>
            <a:ext cx="1313816" cy="124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969B9-EEC7-84FD-4FAF-28A91B0F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5305" y="1253698"/>
            <a:ext cx="931880" cy="597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1F4E0-43E8-4A1D-12B3-A9C24AAF5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35642" y="582669"/>
            <a:ext cx="771954" cy="49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CE9531-13F5-CE7A-AB63-D35F6183F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11224" y="2359936"/>
            <a:ext cx="1706473" cy="3663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6C7433-4F2F-85A1-36D1-705393735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3372" y="3703525"/>
            <a:ext cx="771954" cy="4995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1CB3C6E-CE0D-98D7-A8E2-203BB6DD41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2495" y="1782000"/>
            <a:ext cx="5327009" cy="18000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väliotsikko tähän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ACA5602-4C8E-915C-95E3-E4888267E4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32495" y="3852000"/>
            <a:ext cx="5327009" cy="720000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F3D758E-9BA3-069F-3E34-5E52E3559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3361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5CFF265B-8A04-5D23-5FF9-EFA70B87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5D8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2495" y="1782000"/>
            <a:ext cx="5327009" cy="1800000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väliotsikko tähän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32495" y="3852000"/>
            <a:ext cx="5327009" cy="720000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 tai esittäjä, aika ja paikka.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7ECFC-97EC-54E9-185A-D18DF274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422" y="976125"/>
            <a:ext cx="1313816" cy="1242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86BB6-53EA-FCE3-1767-AE3769891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312" y="2063366"/>
            <a:ext cx="931880" cy="597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19A5BB-D99E-D6AC-37DE-C8CAB0EE5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97900" y="704720"/>
            <a:ext cx="771954" cy="49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1712B-0295-77DE-0519-07B5387C3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15081" y="2692823"/>
            <a:ext cx="3266352" cy="3672409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8E303C0-F728-D7CF-FDEE-E51B181A6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495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F31164FF-D359-3F4E-FA82-11C8BBDF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413"/>
            <a:ext cx="11692350" cy="5584825"/>
          </a:xfrm>
          <a:prstGeom prst="rect">
            <a:avLst/>
          </a:prstGeom>
          <a:solidFill>
            <a:srgbClr val="FDE9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EB22DF0-1F8B-07D2-040A-3E9395B7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0D2E349-AD54-D4A3-027F-C500CEF96478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440000"/>
            <a:ext cx="10749600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982B106-1142-22BF-85A4-9FAF38DC2AE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2292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sivu / lopet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>
            <a:extLst>
              <a:ext uri="{FF2B5EF4-FFF2-40B4-BE49-F238E27FC236}">
                <a16:creationId xmlns:a16="http://schemas.microsoft.com/office/drawing/2014/main" id="{901847E3-5C0C-6C03-18F3-627D130EB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593C4-8031-9BC9-7A08-9B0505125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9827" y="1304643"/>
            <a:ext cx="2878768" cy="4717333"/>
          </a:xfrm>
          <a:prstGeom prst="rect">
            <a:avLst/>
          </a:prstGeom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955B0456-9B9C-7DEB-593E-549FFCF40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4000" y="1594800"/>
            <a:ext cx="6120000" cy="1836000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Lisää kiitosteksti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D22B0150-01C3-6F76-970B-A23CF5CD31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4000" y="3672000"/>
            <a:ext cx="6120000" cy="108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Lisää yhteystiedot</a:t>
            </a:r>
          </a:p>
        </p:txBody>
      </p:sp>
    </p:spTree>
    <p:extLst>
      <p:ext uri="{BB962C8B-B14F-4D97-AF65-F5344CB8AC3E}">
        <p14:creationId xmlns:p14="http://schemas.microsoft.com/office/powerpoint/2010/main" val="21066858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sivu / 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>
            <a:extLst>
              <a:ext uri="{FF2B5EF4-FFF2-40B4-BE49-F238E27FC236}">
                <a16:creationId xmlns:a16="http://schemas.microsoft.com/office/drawing/2014/main" id="{9B853782-9F9B-5660-1E14-9063573D1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252000"/>
            <a:ext cx="11692800" cy="5769388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85A38-BDB2-E590-7C48-46A4C47EE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885" y="714480"/>
            <a:ext cx="3832652" cy="5307496"/>
          </a:xfrm>
          <a:prstGeom prst="rect">
            <a:avLst/>
          </a:prstGeom>
        </p:spPr>
      </p:pic>
      <p:sp>
        <p:nvSpPr>
          <p:cNvPr id="4" name="Otsikko 4">
            <a:extLst>
              <a:ext uri="{FF2B5EF4-FFF2-40B4-BE49-F238E27FC236}">
                <a16:creationId xmlns:a16="http://schemas.microsoft.com/office/drawing/2014/main" id="{9DE2C061-3D0F-C107-EA1F-1F8E5AF3A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4000" y="1594800"/>
            <a:ext cx="6120000" cy="1836000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Lisää kiitosteksti</a:t>
            </a:r>
          </a:p>
        </p:txBody>
      </p:sp>
      <p:sp>
        <p:nvSpPr>
          <p:cNvPr id="6" name="Tekstin paikkamerkki 6">
            <a:extLst>
              <a:ext uri="{FF2B5EF4-FFF2-40B4-BE49-F238E27FC236}">
                <a16:creationId xmlns:a16="http://schemas.microsoft.com/office/drawing/2014/main" id="{5DE7C147-FB63-F866-9AD3-764CE89F05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4000" y="3672000"/>
            <a:ext cx="6120000" cy="108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 dirty="0"/>
              <a:t>Lisää yhteystiedot</a:t>
            </a:r>
          </a:p>
        </p:txBody>
      </p:sp>
    </p:spTree>
    <p:extLst>
      <p:ext uri="{BB962C8B-B14F-4D97-AF65-F5344CB8AC3E}">
        <p14:creationId xmlns:p14="http://schemas.microsoft.com/office/powerpoint/2010/main" val="250833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24633CD5-2CE8-4065-5307-93439A4F9A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56A56CF-8FE3-8F7F-55AB-E3658C3A9FA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20725" y="1440000"/>
            <a:ext cx="5326063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7" name="Sisällön paikkamerkki 5">
            <a:extLst>
              <a:ext uri="{FF2B5EF4-FFF2-40B4-BE49-F238E27FC236}">
                <a16:creationId xmlns:a16="http://schemas.microsoft.com/office/drawing/2014/main" id="{E2217E9E-8F22-AB2D-3907-6F711333FA3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5200" y="1440000"/>
            <a:ext cx="5326063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D7F3FA1-D708-AED3-F0BE-00857E2386E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854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ala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EEE38BAB-B386-4C31-2DE1-58A24FDCC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0B339C-D1A4-8B53-5061-7456A88F99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440000"/>
            <a:ext cx="5326063" cy="40930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56A56CF-8FE3-8F7F-55AB-E3658C3A9FA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20725" y="1926772"/>
            <a:ext cx="5326063" cy="3755686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45B06-0829-4AA4-1BCC-5C1FA1EDDC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25200" y="1440000"/>
            <a:ext cx="5326063" cy="40930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Sisällön paikkamerkki 5">
            <a:extLst>
              <a:ext uri="{FF2B5EF4-FFF2-40B4-BE49-F238E27FC236}">
                <a16:creationId xmlns:a16="http://schemas.microsoft.com/office/drawing/2014/main" id="{E2217E9E-8F22-AB2D-3907-6F711333FA3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325200" y="1926772"/>
            <a:ext cx="5326063" cy="3755686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ACC8844-72F4-416B-480E-685CD180A03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029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llinen sisältö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9CBA6753-AC2F-F93E-2C42-0E7F5C9CE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040000" cy="576000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9B3232E-DDBD-61D4-59D7-3B23858620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1439999"/>
            <a:ext cx="5040000" cy="4193357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F404B4E-A101-8F4B-194A-5EF1D5868B74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096000" y="252413"/>
            <a:ext cx="5848350" cy="5380943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CFC4E0D0-D0F4-0DFD-7034-5036AAE979C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712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paikk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8477C43-53FF-0603-0B98-EF535C584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040000" cy="576000"/>
          </a:xfrm>
        </p:spPr>
        <p:txBody>
          <a:bodyPr/>
          <a:lstStyle/>
          <a:p>
            <a:r>
              <a:rPr lang="fi-FI" noProof="0" dirty="0"/>
              <a:t>Lisää otsikko tähän</a:t>
            </a:r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9B3232E-DDBD-61D4-59D7-3B23858620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1440000"/>
            <a:ext cx="5040000" cy="4194000"/>
          </a:xfrm>
        </p:spPr>
        <p:txBody>
          <a:bodyPr/>
          <a:lstStyle/>
          <a:p>
            <a:pPr lvl="0"/>
            <a:r>
              <a:rPr lang="fi-FI" noProof="0" dirty="0"/>
              <a:t>Lisää ensimmäisen tason tekstiä tähän</a:t>
            </a:r>
          </a:p>
          <a:p>
            <a:pPr lvl="1"/>
            <a:r>
              <a:rPr lang="fi-FI" noProof="0" dirty="0"/>
              <a:t>Toisen tason teksti</a:t>
            </a:r>
          </a:p>
          <a:p>
            <a:pPr lvl="2"/>
            <a:r>
              <a:rPr lang="fi-FI" noProof="0" dirty="0"/>
              <a:t>Kolmannen tason teksti</a:t>
            </a:r>
          </a:p>
          <a:p>
            <a:pPr lvl="3"/>
            <a:r>
              <a:rPr lang="fi-FI" noProof="0" dirty="0"/>
              <a:t>Neljännen tason teksti</a:t>
            </a:r>
          </a:p>
          <a:p>
            <a:pPr lvl="4"/>
            <a:r>
              <a:rPr lang="fi-FI" noProof="0" dirty="0"/>
              <a:t>Viidennen tason teksti</a:t>
            </a:r>
          </a:p>
        </p:txBody>
      </p:sp>
      <p:sp>
        <p:nvSpPr>
          <p:cNvPr id="3" name="Kuvan paikkamerkki 7">
            <a:extLst>
              <a:ext uri="{FF2B5EF4-FFF2-40B4-BE49-F238E27FC236}">
                <a16:creationId xmlns:a16="http://schemas.microsoft.com/office/drawing/2014/main" id="{DBA1F0D4-5106-2EF2-94CC-3987EBA7B0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52413"/>
            <a:ext cx="5848350" cy="5584825"/>
          </a:xfr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195BEDE-56D8-75FC-B767-D0803F7AFB1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038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561522-4DA6-EC6C-71DC-53EEF201F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t="10006" b="7493"/>
          <a:stretch>
            <a:fillRect/>
          </a:stretch>
        </p:blipFill>
        <p:spPr>
          <a:xfrm>
            <a:off x="6584761" y="6074515"/>
            <a:ext cx="2864037" cy="73313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63068" cy="57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 err="1"/>
              <a:t>Muokkaa</a:t>
            </a:r>
            <a:r>
              <a:rPr lang="en-GB" dirty="0"/>
              <a:t> </a:t>
            </a:r>
            <a:r>
              <a:rPr lang="en-GB" dirty="0" err="1"/>
              <a:t>ots</a:t>
            </a:r>
            <a:r>
              <a:rPr lang="en-GB" dirty="0"/>
              <a:t>. </a:t>
            </a:r>
            <a:r>
              <a:rPr lang="en-GB" dirty="0" err="1"/>
              <a:t>perustyyl</a:t>
            </a:r>
            <a:r>
              <a:rPr lang="en-GB" dirty="0"/>
              <a:t>. </a:t>
            </a:r>
            <a:r>
              <a:rPr lang="en-GB" dirty="0" err="1"/>
              <a:t>napsautt</a:t>
            </a:r>
            <a:r>
              <a:rPr lang="en-GB" dirty="0"/>
              <a:t>.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40000"/>
            <a:ext cx="10763068" cy="419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9B26E231-F98B-9C2E-A942-626D9BB3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2000" y="5838130"/>
            <a:ext cx="11692350" cy="1832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dirty="0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984B9F9C-A983-A121-9F6E-9D0CB6025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999" y="6338686"/>
            <a:ext cx="1008000" cy="286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3F9B73A-4585-9B53-97FF-ADACB5BE8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641559" y="6208193"/>
            <a:ext cx="1910981" cy="4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8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126" r:id="rId2"/>
    <p:sldLayoutId id="2147484129" r:id="rId3"/>
    <p:sldLayoutId id="2147484128" r:id="rId4"/>
    <p:sldLayoutId id="2147484127" r:id="rId5"/>
    <p:sldLayoutId id="2147484057" r:id="rId6"/>
    <p:sldLayoutId id="2147484131" r:id="rId7"/>
    <p:sldLayoutId id="2147484122" r:id="rId8"/>
    <p:sldLayoutId id="2147484123" r:id="rId9"/>
    <p:sldLayoutId id="2147484124" r:id="rId10"/>
    <p:sldLayoutId id="2147484125" r:id="rId11"/>
    <p:sldLayoutId id="2147484130" r:id="rId12"/>
    <p:sldLayoutId id="21474840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165B94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360363" indent="-1825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538163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898525" indent="-1825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57" userDrawn="1">
          <p15:clr>
            <a:srgbClr val="F26B43"/>
          </p15:clr>
        </p15:guide>
        <p15:guide id="4" pos="7524" userDrawn="1">
          <p15:clr>
            <a:srgbClr val="F26B43"/>
          </p15:clr>
        </p15:guide>
        <p15:guide id="5" orient="horz" pos="159" userDrawn="1">
          <p15:clr>
            <a:srgbClr val="F26B43"/>
          </p15:clr>
        </p15:guide>
        <p15:guide id="6" orient="horz" pos="3793" userDrawn="1">
          <p15:clr>
            <a:srgbClr val="F26B43"/>
          </p15:clr>
        </p15:guide>
        <p15:guide id="7" orient="horz" pos="367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4904" cy="57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 err="1"/>
              <a:t>Muokkaa</a:t>
            </a:r>
            <a:r>
              <a:rPr lang="en-GB" dirty="0"/>
              <a:t> </a:t>
            </a:r>
            <a:r>
              <a:rPr lang="en-GB" dirty="0" err="1"/>
              <a:t>ots</a:t>
            </a:r>
            <a:r>
              <a:rPr lang="en-GB" dirty="0"/>
              <a:t>. </a:t>
            </a:r>
            <a:r>
              <a:rPr lang="en-GB" dirty="0" err="1"/>
              <a:t>perustyyl</a:t>
            </a:r>
            <a:r>
              <a:rPr lang="en-GB" dirty="0"/>
              <a:t>. </a:t>
            </a:r>
            <a:r>
              <a:rPr lang="en-GB" dirty="0" err="1"/>
              <a:t>napsautt</a:t>
            </a:r>
            <a:r>
              <a:rPr lang="en-GB" dirty="0"/>
              <a:t>.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40000"/>
            <a:ext cx="10754904" cy="43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6" name="Dian numeron paikkamerkki 19">
            <a:extLst>
              <a:ext uri="{FF2B5EF4-FFF2-40B4-BE49-F238E27FC236}">
                <a16:creationId xmlns:a16="http://schemas.microsoft.com/office/drawing/2014/main" id="{4E3DF300-597D-8D7C-2A5A-7B13DD4E9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999" y="6338686"/>
            <a:ext cx="1008000" cy="286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3F9B73A-4585-9B53-97FF-ADACB5BE8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641559" y="6208193"/>
            <a:ext cx="1910981" cy="4358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02E9E1D-D057-1ACC-F28E-101BE42B9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 t="10006" b="7493"/>
          <a:stretch>
            <a:fillRect/>
          </a:stretch>
        </p:blipFill>
        <p:spPr>
          <a:xfrm>
            <a:off x="6584761" y="6074515"/>
            <a:ext cx="2864037" cy="7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9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132" r:id="rId2"/>
    <p:sldLayoutId id="2147484135" r:id="rId3"/>
    <p:sldLayoutId id="2147484133" r:id="rId4"/>
    <p:sldLayoutId id="2147484134" r:id="rId5"/>
    <p:sldLayoutId id="2147484136" r:id="rId6"/>
    <p:sldLayoutId id="2147484137" r:id="rId7"/>
    <p:sldLayoutId id="2147484118" r:id="rId8"/>
    <p:sldLayoutId id="2147484119" r:id="rId9"/>
    <p:sldLayoutId id="2147484120" r:id="rId10"/>
    <p:sldLayoutId id="2147484121" r:id="rId11"/>
    <p:sldLayoutId id="2147484087" r:id="rId12"/>
    <p:sldLayoutId id="2147484115" r:id="rId13"/>
    <p:sldLayoutId id="2147484116" r:id="rId14"/>
    <p:sldLayoutId id="2147484117" r:id="rId15"/>
    <p:sldLayoutId id="2147484141" r:id="rId16"/>
    <p:sldLayoutId id="2147484072" r:id="rId17"/>
    <p:sldLayoutId id="2147484139" r:id="rId18"/>
    <p:sldLayoutId id="2147484142" r:id="rId19"/>
    <p:sldLayoutId id="214748414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165B94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360363" indent="-1825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538163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898525" indent="-1825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57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7524" userDrawn="1">
          <p15:clr>
            <a:srgbClr val="F26B43"/>
          </p15:clr>
        </p15:guide>
        <p15:guide id="5" orient="horz" pos="159" userDrawn="1">
          <p15:clr>
            <a:srgbClr val="F26B43"/>
          </p15:clr>
        </p15:guide>
        <p15:guide id="6" orient="horz" pos="379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6800" cy="57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 err="1"/>
              <a:t>Muokkaa</a:t>
            </a:r>
            <a:r>
              <a:rPr lang="en-GB" dirty="0"/>
              <a:t> </a:t>
            </a:r>
            <a:r>
              <a:rPr lang="en-GB" dirty="0" err="1"/>
              <a:t>ots</a:t>
            </a:r>
            <a:r>
              <a:rPr lang="en-GB" dirty="0"/>
              <a:t>. </a:t>
            </a:r>
            <a:r>
              <a:rPr lang="en-GB" dirty="0" err="1"/>
              <a:t>perustyyl</a:t>
            </a:r>
            <a:r>
              <a:rPr lang="en-GB" dirty="0"/>
              <a:t>. </a:t>
            </a:r>
            <a:r>
              <a:rPr lang="en-GB" dirty="0" err="1"/>
              <a:t>napsautt</a:t>
            </a:r>
            <a:r>
              <a:rPr lang="en-GB" dirty="0"/>
              <a:t>.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40000"/>
            <a:ext cx="10756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Dian numeron paikkamerkki 19">
            <a:extLst>
              <a:ext uri="{FF2B5EF4-FFF2-40B4-BE49-F238E27FC236}">
                <a16:creationId xmlns:a16="http://schemas.microsoft.com/office/drawing/2014/main" id="{9679AF1E-6BAD-D8BB-7389-2F195789E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1999" y="6338686"/>
            <a:ext cx="1008000" cy="286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fld id="{49719612-53BE-4F51-B5D1-3290D8DAB2A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446993-AA0F-C657-9FAE-279DE51F9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641559" y="6208193"/>
            <a:ext cx="1910981" cy="43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0D76B4-1974-CD7A-D3A9-88E3B488D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 t="10006" b="7493"/>
          <a:stretch>
            <a:fillRect/>
          </a:stretch>
        </p:blipFill>
        <p:spPr>
          <a:xfrm>
            <a:off x="6584761" y="6074515"/>
            <a:ext cx="2864037" cy="7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102" r:id="rId5"/>
    <p:sldLayoutId id="2147484104" r:id="rId6"/>
    <p:sldLayoutId id="2147484107" r:id="rId7"/>
    <p:sldLayoutId id="2147484112" r:id="rId8"/>
    <p:sldLayoutId id="2147484113" r:id="rId9"/>
    <p:sldLayoutId id="2147484114" r:id="rId10"/>
    <p:sldLayoutId id="2147484049" r:id="rId11"/>
    <p:sldLayoutId id="2147484050" r:id="rId12"/>
    <p:sldLayoutId id="2147484051" r:id="rId13"/>
    <p:sldLayoutId id="2147484052" r:id="rId14"/>
    <p:sldLayoutId id="2147484105" r:id="rId15"/>
    <p:sldLayoutId id="2147484106" r:id="rId16"/>
    <p:sldLayoutId id="2147484053" r:id="rId17"/>
    <p:sldLayoutId id="214748405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165B94"/>
          </a:solidFill>
          <a:latin typeface="+mj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360363" indent="-1825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538163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715963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898525" indent="-1825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57" userDrawn="1">
          <p15:clr>
            <a:srgbClr val="F26B43"/>
          </p15:clr>
        </p15:guide>
        <p15:guide id="4" orient="horz" pos="160" userDrawn="1">
          <p15:clr>
            <a:srgbClr val="F26B43"/>
          </p15:clr>
        </p15:guide>
        <p15:guide id="5" orient="horz" pos="3793" userDrawn="1">
          <p15:clr>
            <a:srgbClr val="F26B43"/>
          </p15:clr>
        </p15:guide>
        <p15:guide id="6" pos="75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Kari.kivela@pohjoisinlappi.fi" TargetMode="External"/><Relationship Id="rId2" Type="http://schemas.openxmlformats.org/officeDocument/2006/relationships/hyperlink" Target="https://pohjoisinlappi.fi/hankkeet/omat-hankkeet/puhtaat-poukamat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32.png"/><Relationship Id="rId4" Type="http://schemas.openxmlformats.org/officeDocument/2006/relationships/hyperlink" Target="mailto:annika.kostamo@pohjoislappi.f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linvoimakeskus.fi/documents/d/elinvoimakeskus/lapin_alueellinen_maaseudun_kehittamissuunnitelma_2023-2027" TargetMode="External"/><Relationship Id="rId2" Type="http://schemas.openxmlformats.org/officeDocument/2006/relationships/hyperlink" Target="https://maaseutu.fi/eun-yhteinen-maatalouspolitiikka/cap-suunnitelma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image" Target="../media/image26.emf"/><Relationship Id="rId4" Type="http://schemas.openxmlformats.org/officeDocument/2006/relationships/hyperlink" Target="https://maaseutuverkosto.fi/hankkeet/?hanke_leader=ei-ole-leader&amp;hanke_toimenpiteentarkenne=yleishyodylliset-investoinnit-luonnon-monimuotoisuuden-edistamiseksi&amp;hanke_toimenpiteentarkenne=yleishyodylliset-investoinnit-ilmastonmuutoksen-hillitsemiseen-ja-ilmastonmuutokseen-sopeutumiseen&amp;hanke_toimenpiteentarkenne=yleishyodylliset-investoinnit-luonnonvarojen-kestavaan-hoitoon&amp;hanke_ohjelma=euroopan-maaseuturahasto-2023-202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ruokavirasto.fi/tuet/maaseudun-palvelut-ja-elinkeinojen-kehittaminen/investoinnit/yleishyodylliset-ymparisto--ja-ilmastoinvestoinnit/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ruokavirasto.fi/tuet/maaseudun-palvelut-ja-elinkeinojen-kehittaminen/investoinnit/valintakriteerit/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jp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etunimi.sukunimi@elinvoimakeskus.fi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0A2DD11-673B-0BDE-66E9-E0A870E86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495" y="1782000"/>
            <a:ext cx="5833905" cy="1800000"/>
          </a:xfrm>
        </p:spPr>
        <p:txBody>
          <a:bodyPr>
            <a:normAutofit/>
          </a:bodyPr>
          <a:lstStyle/>
          <a:p>
            <a:pPr algn="l">
              <a:spcAft>
                <a:spcPts val="1200"/>
              </a:spcAft>
            </a:pPr>
            <a:r>
              <a:rPr lang="fi-FI" sz="3200" dirty="0"/>
              <a:t>EU:n maaseuturahoituksen mahdollisuudet</a:t>
            </a:r>
            <a:br>
              <a:rPr lang="fi-FI" sz="3200" dirty="0"/>
            </a:br>
            <a:br>
              <a:rPr lang="fi-FI" sz="3200" dirty="0"/>
            </a:br>
            <a:r>
              <a:rPr lang="fi-FI" sz="1800" b="0" dirty="0"/>
              <a:t>Yleishyödylliset ympäristö- ja ilmastoinvestoinnit</a:t>
            </a:r>
            <a:endParaRPr lang="fi-FI" sz="3200" b="0" dirty="0"/>
          </a:p>
        </p:txBody>
      </p:sp>
      <p:sp>
        <p:nvSpPr>
          <p:cNvPr id="6" name="Alaotsikko 5">
            <a:extLst>
              <a:ext uri="{FF2B5EF4-FFF2-40B4-BE49-F238E27FC236}">
                <a16:creationId xmlns:a16="http://schemas.microsoft.com/office/drawing/2014/main" id="{1A47E6ED-A2EF-0CBB-05D1-B22C6ED49E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l"/>
            <a:r>
              <a:rPr lang="fi-FI" sz="1200" dirty="0"/>
              <a:t>Lapin </a:t>
            </a:r>
            <a:r>
              <a:rPr lang="fi-FI" sz="1200" dirty="0" err="1"/>
              <a:t>elinvoimakeskus</a:t>
            </a:r>
            <a:endParaRPr lang="fi-FI" sz="1200" dirty="0"/>
          </a:p>
          <a:p>
            <a:pPr algn="l"/>
            <a:r>
              <a:rPr lang="fi-FI" sz="1200" dirty="0"/>
              <a:t>Huhtikuu 2026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9870852-1B4D-25CC-D726-8029DD05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3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0512BB-846B-37F6-AC86-F99E561DC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63068" cy="576000"/>
          </a:xfrm>
        </p:spPr>
        <p:txBody>
          <a:bodyPr anchor="t">
            <a:normAutofit/>
          </a:bodyPr>
          <a:lstStyle/>
          <a:p>
            <a:r>
              <a:rPr lang="fi-FI" dirty="0"/>
              <a:t>Puhtaat poukamat ja raikkaat rannat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C61A91-A572-14D4-3991-FE2D9C5B794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20724" y="1643974"/>
            <a:ext cx="6662569" cy="399002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Leader</a:t>
            </a:r>
            <a:r>
              <a:rPr lang="fi-FI" dirty="0"/>
              <a:t> Pohjoisin Lappi ry:n </a:t>
            </a:r>
            <a:r>
              <a:rPr lang="fi-FI" dirty="0" err="1"/>
              <a:t>Puhto</a:t>
            </a:r>
            <a:r>
              <a:rPr lang="fi-FI" dirty="0"/>
              <a:t>-hankkeen sivuilta on löydettävissä kattava materiaalipankki vesistönkunnostukseen liittyen: </a:t>
            </a:r>
            <a:r>
              <a:rPr lang="fi-FI" dirty="0">
                <a:hlinkClick r:id="rId2"/>
              </a:rPr>
              <a:t>https://pohjoisinlappi.fi/hankkeet/omat-hankkeet/puhtaat-poukamat/</a:t>
            </a:r>
            <a:endParaRPr lang="fi-FI" dirty="0"/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Hanke tarjoaa apua hoidon suunnitteluun ja talkoiden järjestämiseen sekä rahoitushakemuksiin: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i-FI" dirty="0"/>
              <a:t>	Kari Kivelä	</a:t>
            </a:r>
            <a:r>
              <a:rPr lang="fi-FI" dirty="0">
                <a:hlinkClick r:id="rId3"/>
              </a:rPr>
              <a:t>Kari.kivela@pohjoisinlappi.fi</a:t>
            </a:r>
            <a:endParaRPr lang="fi-FI" dirty="0"/>
          </a:p>
          <a:p>
            <a:pPr marL="0" indent="0">
              <a:lnSpc>
                <a:spcPct val="90000"/>
              </a:lnSpc>
              <a:buNone/>
            </a:pPr>
            <a:r>
              <a:rPr lang="fi-FI" dirty="0"/>
              <a:t>	Annika Kostamo  </a:t>
            </a:r>
            <a:r>
              <a:rPr lang="fi-FI" dirty="0">
                <a:hlinkClick r:id="rId4"/>
              </a:rPr>
              <a:t>annika.kostamo@pohjoislappi.fi</a:t>
            </a:r>
            <a:endParaRPr lang="fi-FI" dirty="0"/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144C431-4AAC-C767-2BF8-BCD5CB778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231" y="1440000"/>
            <a:ext cx="4194000" cy="4194000"/>
          </a:xfrm>
          <a:prstGeom prst="rect">
            <a:avLst/>
          </a:prstGeom>
          <a:noFill/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15E1A9-3F55-D899-DB04-292081FBFC9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251999" y="6338686"/>
            <a:ext cx="1008000" cy="28604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719612-53BE-4F51-B5D1-3290D8DAB2AB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856FCC8-1BC6-4374-F211-730423044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4493B22-0748-E835-DB84-F05C40A0E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63068" cy="576000"/>
          </a:xfrm>
        </p:spPr>
        <p:txBody>
          <a:bodyPr/>
          <a:lstStyle/>
          <a:p>
            <a:r>
              <a:rPr lang="en-US" dirty="0"/>
              <a:t>KIITOS!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3727B53-3303-E07A-CC10-1EBEBD02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4" b="27975"/>
          <a:stretch>
            <a:fillRect/>
          </a:stretch>
        </p:blipFill>
        <p:spPr>
          <a:xfrm>
            <a:off x="720000" y="1440000"/>
            <a:ext cx="10749600" cy="4194000"/>
          </a:xfrm>
          <a:prstGeom prst="rect">
            <a:avLst/>
          </a:prstGeom>
          <a:noFill/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24FC174F-408F-838A-FE44-5F2837BA3D8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51999" y="6338686"/>
            <a:ext cx="1008000" cy="28604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719612-53BE-4F51-B5D1-3290D8DAB2AB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1011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99F186-7B7B-5FEF-171F-B5C54932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Maaseudun rahoitusta 2026-2027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10807A-163E-1308-4F8A-FBBDC5628643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fi-FI" dirty="0"/>
              <a:t>Rahoitusta vesistökunnostuksen ja maisemanhoidon mahdollistaviin </a:t>
            </a:r>
            <a:r>
              <a:rPr lang="fi-FI" u="sng" dirty="0"/>
              <a:t>yleishyödyllisiin </a:t>
            </a:r>
            <a:r>
              <a:rPr lang="fi-FI" dirty="0"/>
              <a:t>koneisiin ja laitteisiin myöntää:</a:t>
            </a:r>
          </a:p>
          <a:p>
            <a:pPr marL="2679700" lvl="5" indent="-342900">
              <a:buFont typeface="+mj-lt"/>
              <a:buAutoNum type="arabicPeriod"/>
            </a:pPr>
            <a:r>
              <a:rPr lang="fi-FI" dirty="0"/>
              <a:t>Lapin Elinvoimakeskus</a:t>
            </a:r>
          </a:p>
          <a:p>
            <a:pPr marL="2679700" lvl="5" indent="-342900">
              <a:buFont typeface="+mj-lt"/>
              <a:buAutoNum type="arabicPeriod"/>
            </a:pPr>
            <a:r>
              <a:rPr lang="fi-FI" dirty="0" err="1"/>
              <a:t>Leader</a:t>
            </a:r>
            <a:r>
              <a:rPr lang="fi-FI" dirty="0"/>
              <a:t> Pohjoisin Lappi ry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EAD0EBD-3D56-5A75-CE7F-0AEEF7D4D36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2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FEB3A2F-9CB5-FA90-7969-68724A3D9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96D2D66-A361-63D3-57A9-B3E5351E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Yleistä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3DFB350-C724-C8D7-06D5-A81F62B992C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20000" y="1439999"/>
            <a:ext cx="10764000" cy="4516663"/>
          </a:xfrm>
        </p:spPr>
        <p:txBody>
          <a:bodyPr/>
          <a:lstStyle/>
          <a:p>
            <a:r>
              <a:rPr lang="fi-FI" dirty="0"/>
              <a:t>Yleishyödyllisiä ympäristö- ja ilmastoinvestointeja rahoitetaan EU:n maaseuturahoituksella rahoituskaudella 2023-2027.</a:t>
            </a:r>
          </a:p>
          <a:p>
            <a:pPr lvl="1"/>
            <a:r>
              <a:rPr lang="fi-FI" dirty="0"/>
              <a:t> Elinvoimakeskuksille korvamerkitty rahoituskehys tämän teeman investointihankkeisiin.</a:t>
            </a:r>
          </a:p>
          <a:p>
            <a:r>
              <a:rPr lang="fi-FI" dirty="0"/>
              <a:t>Lapin elinvoimakeskus rahoittaa valtakunnallisen CAP-suunnitelman ja Lapin alueellinen maaseudun kehittämissuunnitelman mukaisia investointihankkeita.</a:t>
            </a:r>
          </a:p>
          <a:p>
            <a:pPr lvl="1"/>
            <a:r>
              <a:rPr lang="fi-FI" dirty="0">
                <a:hlinkClick r:id="rId2"/>
              </a:rPr>
              <a:t>Suomen CAP-suunnitelma (maaseutu.fi)</a:t>
            </a:r>
            <a:endParaRPr lang="fi-FI" dirty="0"/>
          </a:p>
          <a:p>
            <a:pPr lvl="1"/>
            <a:r>
              <a:rPr lang="fi-FI" dirty="0">
                <a:hlinkClick r:id="rId3"/>
              </a:rPr>
              <a:t>Lapin alueellinen maaseudun kehittämissuunnitelma (elinvoimakeskus.fi)</a:t>
            </a:r>
            <a:endParaRPr lang="fi-FI" dirty="0"/>
          </a:p>
          <a:p>
            <a:r>
              <a:rPr lang="fi-FI" dirty="0"/>
              <a:t>Rahoituksen kohteena olevat teemat:</a:t>
            </a:r>
          </a:p>
          <a:p>
            <a:pPr lvl="1" indent="-177800">
              <a:spcBef>
                <a:spcPts val="1000"/>
              </a:spcBef>
              <a:defRPr/>
            </a:pP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lnvestoinnit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ilmastonmuutoksen hillitsemiseen ja sopeutumiseen </a:t>
            </a:r>
          </a:p>
          <a:p>
            <a:pPr lvl="1" indent="-177800">
              <a:spcBef>
                <a:spcPts val="1000"/>
              </a:spcBef>
              <a:defRPr/>
            </a:pP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Investoinnit luonnonvarojen kestävään hoitoon</a:t>
            </a:r>
          </a:p>
          <a:p>
            <a:pPr lvl="1" indent="-177800">
              <a:spcBef>
                <a:spcPts val="1000"/>
              </a:spcBef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Investoinnit luonnon monimuotoisuuden edistämiseksi</a:t>
            </a:r>
          </a:p>
          <a:p>
            <a:pPr marL="182563" lvl="1" indent="0">
              <a:spcBef>
                <a:spcPts val="1000"/>
              </a:spcBef>
              <a:buNone/>
              <a:defRPr/>
            </a:pP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hlinkClick r:id="rId4"/>
              </a:rPr>
              <a:t>Esimerkkejä rahoitetuista hankkeista löytyy hankerekisteristä (maaseutuverkosto.fi)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463550" lvl="1" indent="-285750"/>
            <a:endParaRPr lang="fi-FI" dirty="0"/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BE8966C-33A1-6B41-C403-4CE1235C973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3</a:t>
            </a:fld>
            <a:endParaRPr lang="fi-FI" dirty="0"/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3C7C7DD0-C093-99BF-FE6C-60ACD78DB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4070" y="3241644"/>
            <a:ext cx="1949930" cy="1902037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C663E4F-683A-BFA8-8997-54309D6D2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834E4-9114-95A5-1131-55D7AD5BF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A880DA-E8EE-1B89-0595-8F5648CA0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>
                <a:ea typeface="Tahoma"/>
                <a:cs typeface="Tahoma"/>
              </a:rPr>
              <a:t>Investoinnit luonnonvarojen kestävään hoitoon </a:t>
            </a:r>
            <a:endParaRPr lang="fi-FI" sz="24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6E3750-CEA3-CD6A-263B-AED859F9AF8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7600" y="1352006"/>
            <a:ext cx="10756800" cy="4545874"/>
          </a:xfrm>
        </p:spPr>
        <p:txBody>
          <a:bodyPr>
            <a:normAutofit/>
          </a:bodyPr>
          <a:lstStyle/>
          <a:p>
            <a:r>
              <a:rPr lang="fi-FI" dirty="0">
                <a:ea typeface="Tahoma"/>
                <a:cs typeface="Tahoma"/>
              </a:rPr>
              <a:t>Voidaan tukea yleishyödyllisiä investointihankkeita, joilla </a:t>
            </a:r>
            <a:endParaRPr lang="fi-FI" dirty="0"/>
          </a:p>
          <a:p>
            <a:pPr lvl="1"/>
            <a:r>
              <a:rPr lang="fi-FI" b="1" dirty="0">
                <a:ea typeface="Tahoma"/>
                <a:cs typeface="Tahoma"/>
              </a:rPr>
              <a:t>edistetään ja parannetaan vesiensuojelun tilannetta</a:t>
            </a:r>
            <a:r>
              <a:rPr lang="fi-FI" dirty="0">
                <a:ea typeface="Tahoma"/>
                <a:cs typeface="Tahoma"/>
              </a:rPr>
              <a:t>, </a:t>
            </a:r>
            <a:endParaRPr lang="fi-FI" dirty="0"/>
          </a:p>
          <a:p>
            <a:pPr lvl="1"/>
            <a:r>
              <a:rPr lang="fi-FI" dirty="0">
                <a:ea typeface="Tahoma"/>
                <a:cs typeface="Tahoma"/>
              </a:rPr>
              <a:t>vahvistetaan vesienhoidon yhteistyötä ja verkostoitumista esim. valuma-alueilla, </a:t>
            </a:r>
            <a:endParaRPr lang="fi-FI" dirty="0"/>
          </a:p>
          <a:p>
            <a:pPr lvl="1"/>
            <a:r>
              <a:rPr lang="fi-FI" dirty="0">
                <a:ea typeface="Tahoma"/>
                <a:cs typeface="Tahoma"/>
              </a:rPr>
              <a:t>kehitetään ja pilotoidaan uusia menetelmiä, työkaluja ja toimintatapoja pienten vesialueiden, rakennettujen vesiensuojelukosteikkojen ja muiden alueiden ja maaperän hoidossa ja kunnostamisessa.</a:t>
            </a:r>
          </a:p>
          <a:p>
            <a:r>
              <a:rPr lang="fi-FI" dirty="0">
                <a:ea typeface="Tahoma"/>
                <a:cs typeface="Tahoma"/>
              </a:rPr>
              <a:t>Hankkeessa voidaan hankkia esim. </a:t>
            </a:r>
            <a:r>
              <a:rPr lang="fi-FI" b="1" dirty="0">
                <a:ea typeface="Tahoma"/>
                <a:cs typeface="Tahoma"/>
              </a:rPr>
              <a:t>luonnonvarojen kestävän hoidon laitteita yhteiseen käyttöön sekä tukea jakamis- ja kiertotaloutta edistäviä investointeja.</a:t>
            </a:r>
          </a:p>
          <a:p>
            <a:endParaRPr lang="fi-FI" dirty="0">
              <a:ea typeface="Tahoma"/>
              <a:cs typeface="Tahoma"/>
            </a:endParaRPr>
          </a:p>
          <a:p>
            <a:r>
              <a:rPr lang="fi-FI" dirty="0">
                <a:ea typeface="Tahoma"/>
                <a:cs typeface="Tahoma"/>
              </a:rPr>
              <a:t>Investointia suunniteltaessa on huomioitava investoinnin 5 vuoden pysyvyysaika. Toiminnan tulee olla myös suunnitelmallista.</a:t>
            </a:r>
          </a:p>
          <a:p>
            <a:r>
              <a:rPr lang="fi-FI" dirty="0">
                <a:ea typeface="Tahoma"/>
                <a:cs typeface="Tahoma"/>
              </a:rPr>
              <a:t>Rahoitetuissa hankkeissa on parissa tapauksessa ollut esim. nuotan hankkiminen osana kokonaisuutta.</a:t>
            </a:r>
          </a:p>
          <a:p>
            <a:endParaRPr lang="fi-FI" dirty="0">
              <a:ea typeface="Tahoma"/>
              <a:cs typeface="Tahoma"/>
            </a:endParaRPr>
          </a:p>
          <a:p>
            <a:r>
              <a:rPr lang="fi-FI" dirty="0">
                <a:ea typeface="Tahoma"/>
                <a:cs typeface="Tahoma"/>
                <a:hlinkClick r:id="rId2"/>
              </a:rPr>
              <a:t>Lisätietoa yleishyödyllisistä ympäristö- ja ilmastoinvestoinneista Ruokaviraston nettisivuilta </a:t>
            </a:r>
            <a:endParaRPr lang="fi-FI" dirty="0">
              <a:ea typeface="Tahoma"/>
              <a:cs typeface="Tahom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4FF69F8-C843-B70A-9C50-612AE4448B6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4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4AAB007-AC6A-C450-52AB-9A241E1FA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33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34AF5-A2BC-2091-321C-D7DE411C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B3D43C-9377-CF65-D180-76D0B9C0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/>
              <a:t>Rahoituksen hakeminen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F5F87DD-38F3-5402-7657-A6BE22538A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i-FI" dirty="0"/>
              <a:t>Kuka voi olla hakijana?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7C7DB32-DF8D-7D55-BE40-5E99ED571867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>
            <a:normAutofit/>
          </a:bodyPr>
          <a:lstStyle/>
          <a:p>
            <a:r>
              <a:rPr lang="fi-FI" dirty="0">
                <a:ea typeface="Tahoma"/>
                <a:cs typeface="Tahoma"/>
              </a:rPr>
              <a:t>Tuensaajana voi olla julkis- tai yksityisoikeudellinen yhteisö, kuten yhdistys, järjestö, osakaskunta, tai kunta.</a:t>
            </a:r>
          </a:p>
          <a:p>
            <a:r>
              <a:rPr lang="fi-FI" dirty="0">
                <a:ea typeface="Tahoma"/>
                <a:cs typeface="Tahoma"/>
              </a:rPr>
              <a:t>Tuettavista investoinneista saatavan </a:t>
            </a:r>
            <a:r>
              <a:rPr lang="fi-FI" b="1" dirty="0">
                <a:ea typeface="Tahoma"/>
                <a:cs typeface="Tahoma"/>
              </a:rPr>
              <a:t>hyödyn tulee ohjautua alueen asukkaille ja muille toimijoille.</a:t>
            </a:r>
            <a:r>
              <a:rPr lang="fi-FI" dirty="0">
                <a:ea typeface="Tahoma"/>
                <a:cs typeface="Tahoma"/>
              </a:rPr>
              <a:t> Investoinnin kohteen tulee pääsääntöisesti olla alueen asukkaiden ja toimijoiden käytettävissä.</a:t>
            </a:r>
          </a:p>
          <a:p>
            <a:endParaRPr lang="fi-FI" dirty="0">
              <a:ea typeface="Tahoma"/>
              <a:cs typeface="Tahoma"/>
            </a:endParaRPr>
          </a:p>
          <a:p>
            <a:endParaRPr lang="fi-FI" dirty="0">
              <a:ea typeface="Tahoma"/>
              <a:cs typeface="Tahoma"/>
            </a:endParaRPr>
          </a:p>
          <a:p>
            <a:endParaRPr lang="fi-FI" dirty="0">
              <a:ea typeface="Tahoma"/>
              <a:cs typeface="Tahoma"/>
            </a:endParaRPr>
          </a:p>
          <a:p>
            <a:pPr marL="0" indent="0">
              <a:buNone/>
            </a:pPr>
            <a:endParaRPr lang="fi-FI" dirty="0">
              <a:ea typeface="Tahoma"/>
              <a:cs typeface="Tahoma"/>
            </a:endParaRPr>
          </a:p>
          <a:p>
            <a:endParaRPr lang="fi-FI" dirty="0">
              <a:ea typeface="Tahoma"/>
              <a:cs typeface="Tahoma"/>
            </a:endParaRP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5CFEC828-4C23-CAFC-AAA7-FAB19D3DC0F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fi-FI" dirty="0"/>
              <a:t>Hankkeen kustannukset ja rahoitus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EA8F3A8-72D4-96DF-9544-E5BC326E76E7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fi-FI" dirty="0">
                <a:ea typeface="Tahoma"/>
                <a:cs typeface="Tahoma"/>
              </a:rPr>
              <a:t>Tuettavan hankkeen kokonaiskustannusten tulee olla vähintään 8 000 euroa (Lapin elinvoimakeskuksen linjaus).</a:t>
            </a:r>
          </a:p>
          <a:p>
            <a:r>
              <a:rPr lang="fi-FI" dirty="0">
                <a:ea typeface="Tahoma"/>
                <a:cs typeface="Tahoma"/>
              </a:rPr>
              <a:t>Investointiin voidaan myöntää tukea enintään 80 % hankkeen hyväksyttävistä kohtuullisista kustannuksista.</a:t>
            </a:r>
          </a:p>
          <a:p>
            <a:r>
              <a:rPr lang="fi-FI" dirty="0">
                <a:ea typeface="Tahoma"/>
                <a:cs typeface="Tahoma"/>
              </a:rPr>
              <a:t>Hakijalta edellytetään 20 % yksityistä rahoitusosuutta.</a:t>
            </a:r>
          </a:p>
          <a:p>
            <a:pPr lvl="1"/>
            <a:r>
              <a:rPr lang="fi-FI" dirty="0">
                <a:ea typeface="Tahoma"/>
                <a:cs typeface="Tahoma"/>
              </a:rPr>
              <a:t>Voi olla yksityistä rahaa tai vastikkeetonta työtä tai molempia.</a:t>
            </a:r>
          </a:p>
          <a:p>
            <a:r>
              <a:rPr lang="fi-FI" dirty="0">
                <a:ea typeface="Tahoma"/>
                <a:cs typeface="Tahoma"/>
              </a:rPr>
              <a:t>Tuki on harkinnanvaraista.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53B80A1-AD45-AA3A-3919-1765407C66C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5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E823816-9118-A6F1-DAD9-BA5BFD258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260E29-BA60-0502-8210-608CE64B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Vuoden 2026 hakujaksot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9C9E8D-1F1A-1CF8-06CA-5F872D3875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Lapin elinvoimakeskus rahoittaa ympäristö- ja ilmastoinvestointeja ainoastaan teemahakujen kautta:</a:t>
            </a:r>
          </a:p>
          <a:p>
            <a:pPr lvl="1"/>
            <a:r>
              <a:rPr lang="fi-FI" sz="1800" dirty="0"/>
              <a:t>1.4.-30.9.2026</a:t>
            </a:r>
          </a:p>
          <a:p>
            <a:pPr lvl="1"/>
            <a:r>
              <a:rPr lang="fi-FI" sz="1800" dirty="0"/>
              <a:t>Vuoden 2027 hakujaksot päätetään loppuvuodesta</a:t>
            </a:r>
          </a:p>
          <a:p>
            <a:pPr lvl="1"/>
            <a:endParaRPr lang="fi-FI" dirty="0"/>
          </a:p>
          <a:p>
            <a:pPr marL="177800" lvl="1" indent="0">
              <a:buNone/>
            </a:pPr>
            <a:endParaRPr lang="fi-FI" dirty="0"/>
          </a:p>
          <a:p>
            <a:r>
              <a:rPr lang="fi-FI" dirty="0"/>
              <a:t>Hankkeiden arvioinnissa käytetään valtakunnallisia valintakriteereitä</a:t>
            </a:r>
          </a:p>
          <a:p>
            <a:r>
              <a:rPr lang="fi-FI" dirty="0">
                <a:hlinkClick r:id="rId2"/>
              </a:rPr>
              <a:t>Valintakriteerit: yleishyödylliset investoinnit (ruokavirasto.fi)</a:t>
            </a:r>
            <a:endParaRPr lang="fi-FI" dirty="0"/>
          </a:p>
          <a:p>
            <a:endParaRPr lang="fi-FI" dirty="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2414C8C9-579E-F009-8EAD-DAA57F55C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F81BF90-9C9B-A787-B162-FD6E65CB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24CF726-8A49-27AA-7A32-A25E0075F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866" y="4638699"/>
            <a:ext cx="2530597" cy="253059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CFB6DF0-144C-71E5-100D-B5C5DDB38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9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48F9DF-A41D-0DEA-B6AA-99A7DE221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47" y="720000"/>
            <a:ext cx="3099600" cy="576000"/>
          </a:xfrm>
        </p:spPr>
        <p:txBody>
          <a:bodyPr/>
          <a:lstStyle/>
          <a:p>
            <a:r>
              <a:rPr lang="fi-FI" dirty="0"/>
              <a:t>Yhteystiedot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FC7C26-9058-E3B7-0B54-0F28C95E21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246" y="1195200"/>
            <a:ext cx="3251109" cy="4474025"/>
          </a:xfrm>
        </p:spPr>
        <p:txBody>
          <a:bodyPr/>
          <a:lstStyle/>
          <a:p>
            <a:r>
              <a:rPr lang="fi-FI" sz="1600" dirty="0">
                <a:ea typeface="Tahoma"/>
                <a:cs typeface="Tahoma"/>
              </a:rPr>
              <a:t>Yhteystiedot:</a:t>
            </a:r>
            <a:endParaRPr lang="fi-FI" sz="1600" dirty="0"/>
          </a:p>
          <a:p>
            <a:pPr lvl="1"/>
            <a:r>
              <a:rPr lang="fi-FI" sz="1200" dirty="0">
                <a:ea typeface="+mn-lt"/>
                <a:cs typeface="+mn-lt"/>
              </a:rPr>
              <a:t>Salla Saariniemi, p. 0295 037 307</a:t>
            </a:r>
            <a:endParaRPr lang="fi-FI" sz="1200" dirty="0"/>
          </a:p>
          <a:p>
            <a:pPr lvl="1"/>
            <a:r>
              <a:rPr lang="fi-FI" sz="1200" dirty="0">
                <a:ea typeface="+mn-lt"/>
                <a:cs typeface="+mn-lt"/>
              </a:rPr>
              <a:t>Anna-Kaisa Teurajärvi, p. 0295 037 135</a:t>
            </a:r>
            <a:endParaRPr lang="fi-FI" dirty="0"/>
          </a:p>
          <a:p>
            <a:pPr lvl="1"/>
            <a:r>
              <a:rPr lang="fi-FI" sz="1200" dirty="0">
                <a:ea typeface="+mn-lt"/>
                <a:cs typeface="+mn-lt"/>
              </a:rPr>
              <a:t>Eetu Puntala, p. 0295 027 521</a:t>
            </a:r>
          </a:p>
          <a:p>
            <a:pPr lvl="1"/>
            <a:r>
              <a:rPr lang="fi-FI" sz="1200" dirty="0">
                <a:ea typeface="+mn-lt"/>
                <a:cs typeface="+mn-lt"/>
              </a:rPr>
              <a:t>Mikko Niemelä, p. 0295 037 350</a:t>
            </a:r>
          </a:p>
          <a:p>
            <a:pPr marL="177800" lvl="1" indent="0">
              <a:buNone/>
            </a:pPr>
            <a:endParaRPr lang="fi-FI" sz="1200" dirty="0">
              <a:ea typeface="+mn-lt"/>
              <a:cs typeface="+mn-lt"/>
            </a:endParaRPr>
          </a:p>
          <a:p>
            <a:pPr marL="177800" lvl="1" indent="0">
              <a:buNone/>
            </a:pPr>
            <a:r>
              <a:rPr lang="fi-FI" sz="1200" dirty="0">
                <a:ea typeface="+mn-lt"/>
                <a:cs typeface="+mn-lt"/>
              </a:rPr>
              <a:t>Sähköpostiosoitteet muotoa </a:t>
            </a:r>
            <a:r>
              <a:rPr lang="fi-FI" sz="1200" dirty="0">
                <a:ea typeface="+mn-lt"/>
                <a:cs typeface="+mn-lt"/>
                <a:hlinkClick r:id="rId2"/>
              </a:rPr>
              <a:t>etunimi.sukunimi@elinvoimakeskus.fi</a:t>
            </a:r>
            <a:endParaRPr lang="fi-FI" sz="1200" dirty="0">
              <a:ea typeface="+mn-lt"/>
              <a:cs typeface="+mn-lt"/>
            </a:endParaRPr>
          </a:p>
          <a:p>
            <a:pPr marL="177800" lvl="1" indent="0">
              <a:buNone/>
            </a:pPr>
            <a:endParaRPr lang="fi-FI" sz="1200" dirty="0">
              <a:ea typeface="+mn-lt"/>
              <a:cs typeface="+mn-lt"/>
            </a:endParaRPr>
          </a:p>
          <a:p>
            <a:pPr marL="177800" lvl="1" indent="0">
              <a:buNone/>
            </a:pPr>
            <a:r>
              <a:rPr lang="fi-FI" sz="1200" dirty="0">
                <a:ea typeface="+mn-lt"/>
                <a:cs typeface="+mn-lt"/>
              </a:rPr>
              <a:t>Otathan yhteyttä elinvoimakeskuksen asiantuntijoihin ennen hakemuksen jättämistä.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E49B16-ACC2-B774-6BE9-89164DAA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267DA50-F923-89E4-B0F9-C2BDAE0D3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34" y="3967200"/>
            <a:ext cx="2055599" cy="2055599"/>
          </a:xfrm>
          <a:prstGeom prst="rect">
            <a:avLst/>
          </a:prstGeom>
        </p:spPr>
      </p:pic>
      <p:pic>
        <p:nvPicPr>
          <p:cNvPr id="12" name="Kuvan paikkamerkki 11">
            <a:extLst>
              <a:ext uri="{FF2B5EF4-FFF2-40B4-BE49-F238E27FC236}">
                <a16:creationId xmlns:a16="http://schemas.microsoft.com/office/drawing/2014/main" id="{7A4249B5-88DC-A16B-9A7D-E5D8C15333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3325" r="13325"/>
          <a:stretch>
            <a:fillRect/>
          </a:stretch>
        </p:blipFill>
        <p:spPr>
          <a:xfrm>
            <a:off x="4428000" y="251999"/>
            <a:ext cx="7524000" cy="577080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3477A1F-E312-6870-2B44-A2D4380E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2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FF2452-1B54-5329-A5A6-4DE637209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4000" y="2088000"/>
            <a:ext cx="6120000" cy="1800000"/>
          </a:xfrm>
        </p:spPr>
        <p:txBody>
          <a:bodyPr anchor="b">
            <a:normAutofit/>
          </a:bodyPr>
          <a:lstStyle/>
          <a:p>
            <a:r>
              <a:rPr lang="fi-FI" dirty="0"/>
              <a:t>LEADER POHJOISIN LAPPI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F49E0A2-4778-6135-B310-86ADC826D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3999" y="4158000"/>
            <a:ext cx="6120000" cy="720000"/>
          </a:xfrm>
        </p:spPr>
        <p:txBody>
          <a:bodyPr>
            <a:normAutofit/>
          </a:bodyPr>
          <a:lstStyle/>
          <a:p>
            <a:r>
              <a:rPr lang="fi-FI" dirty="0"/>
              <a:t>Rahoitusta ilmasto- ja ympäristöhankkeisiin</a:t>
            </a:r>
          </a:p>
        </p:txBody>
      </p:sp>
      <p:pic>
        <p:nvPicPr>
          <p:cNvPr id="4" name="Sisällön paikkamerkki 7">
            <a:extLst>
              <a:ext uri="{FF2B5EF4-FFF2-40B4-BE49-F238E27FC236}">
                <a16:creationId xmlns:a16="http://schemas.microsoft.com/office/drawing/2014/main" id="{659D5B65-09F1-90CB-C599-7226CE390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6" t="8910" r="12181" b="782"/>
          <a:stretch/>
        </p:blipFill>
        <p:spPr>
          <a:xfrm>
            <a:off x="252000" y="758847"/>
            <a:ext cx="4275313" cy="4757103"/>
          </a:xfrm>
          <a:prstGeom prst="rect">
            <a:avLst/>
          </a:prstGeom>
          <a:noFill/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1498B5A-06F5-4A5F-587B-620FE526E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77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E4CB96-1657-BFCC-3158-9F5B9A43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Leader</a:t>
            </a:r>
            <a:r>
              <a:rPr lang="fi-FI" dirty="0"/>
              <a:t>-rahoitus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7976D7-E14D-788E-BFFF-28BDDD7C887C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fi-FI" dirty="0"/>
              <a:t>Myönnetään rahoitusta alle 8000€ yleishyödyllisiin kone-, laite- ja irtaimistohankintoihin. Isommat hankkeet pyritään ohjaamaan </a:t>
            </a:r>
            <a:r>
              <a:rPr lang="fi-FI" dirty="0" err="1"/>
              <a:t>EVKlle</a:t>
            </a:r>
            <a:r>
              <a:rPr lang="fi-FI" dirty="0"/>
              <a:t>.</a:t>
            </a:r>
          </a:p>
          <a:p>
            <a:r>
              <a:rPr lang="fi-FI" dirty="0"/>
              <a:t>Tuki 65% ja 35% tulee olla yksityistä rahaa tai talkootyötä</a:t>
            </a:r>
          </a:p>
          <a:p>
            <a:pPr marL="0" indent="0">
              <a:buNone/>
            </a:pPr>
            <a:r>
              <a:rPr lang="fi-FI" dirty="0"/>
              <a:t>**************************************</a:t>
            </a:r>
          </a:p>
          <a:p>
            <a:r>
              <a:rPr lang="fi-FI" dirty="0"/>
              <a:t>Myönnetään rahoitusta laaja-alaisiin kyläympäristöä koskeviin suunnitelmiin ja selvityksiin</a:t>
            </a:r>
          </a:p>
          <a:p>
            <a:r>
              <a:rPr lang="fi-FI" dirty="0"/>
              <a:t>Tuki 90% ja 10% tulee olla yksityistä rahaa tai talkootyötä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7F664A3-CB22-B0BD-7EE4-A5315C7DFC0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25200" y="1296000"/>
            <a:ext cx="5326063" cy="4754604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fi-FI" sz="1800" dirty="0"/>
              <a:t>Valintajaksot:</a:t>
            </a:r>
          </a:p>
          <a:p>
            <a:pPr marL="177800" lvl="1" indent="0">
              <a:buNone/>
            </a:pPr>
            <a:r>
              <a:rPr lang="fi-FI" dirty="0"/>
              <a:t>27.4.2026</a:t>
            </a:r>
          </a:p>
          <a:p>
            <a:pPr marL="177800" lvl="1" indent="0">
              <a:buNone/>
            </a:pPr>
            <a:r>
              <a:rPr lang="fi-FI" dirty="0"/>
              <a:t>25.5.2026</a:t>
            </a:r>
          </a:p>
          <a:p>
            <a:pPr marL="177800" lvl="1" indent="0">
              <a:buNone/>
            </a:pPr>
            <a:r>
              <a:rPr lang="fi-FI" dirty="0"/>
              <a:t>17.8.2026</a:t>
            </a:r>
          </a:p>
          <a:p>
            <a:pPr marL="177800" lvl="1" indent="0">
              <a:buNone/>
            </a:pPr>
            <a:r>
              <a:rPr lang="fi-FI" dirty="0"/>
              <a:t>12.10.2026</a:t>
            </a:r>
          </a:p>
          <a:p>
            <a:pPr marL="177800" lvl="1" indent="0">
              <a:buNone/>
            </a:pPr>
            <a:r>
              <a:rPr lang="fi-FI" dirty="0"/>
              <a:t>23.11.2026</a:t>
            </a:r>
          </a:p>
          <a:p>
            <a:pPr marL="177800" lvl="1" indent="0">
              <a:buNone/>
            </a:pPr>
            <a:endParaRPr lang="fi-FI" dirty="0"/>
          </a:p>
          <a:p>
            <a:pPr marL="177800" lvl="1" indent="0">
              <a:buNone/>
            </a:pPr>
            <a:r>
              <a:rPr lang="fi-FI" dirty="0"/>
              <a:t>*****************************************</a:t>
            </a:r>
          </a:p>
          <a:p>
            <a:r>
              <a:rPr lang="fi-FI" dirty="0"/>
              <a:t>Tuki on harkinnanvarainen</a:t>
            </a:r>
          </a:p>
          <a:p>
            <a:r>
              <a:rPr lang="fi-FI" dirty="0"/>
              <a:t>Tuettavuuden arvioinnissa huomioidaan hankkeen vaikuttavuus </a:t>
            </a:r>
          </a:p>
          <a:p>
            <a:pPr lvl="1"/>
            <a:r>
              <a:rPr lang="fi-FI" dirty="0"/>
              <a:t>Valuma-alueen kunto?</a:t>
            </a:r>
          </a:p>
          <a:p>
            <a:pPr lvl="1"/>
            <a:r>
              <a:rPr lang="fi-FI" dirty="0"/>
              <a:t>Koneiden ja laitteiden soveltuvuus</a:t>
            </a:r>
          </a:p>
          <a:p>
            <a:pPr lvl="1"/>
            <a:r>
              <a:rPr lang="fi-FI" dirty="0"/>
              <a:t>Sitoutuminen pitkäjänteiseen hoitoon</a:t>
            </a:r>
          </a:p>
          <a:p>
            <a:pPr marL="177800" lvl="1" indent="0">
              <a:buNone/>
            </a:pP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1D91692-C779-9B59-8B80-54DE55DBDCF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9719612-53BE-4F51-B5D1-3290D8DAB2AB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0B37537-0425-DE21-8CA6-D37EF70F7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408" y="6147694"/>
            <a:ext cx="1229591" cy="4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53700"/>
      </p:ext>
    </p:extLst>
  </p:cSld>
  <p:clrMapOvr>
    <a:masterClrMapping/>
  </p:clrMapOvr>
</p:sld>
</file>

<file path=ppt/theme/theme1.xml><?xml version="1.0" encoding="utf-8"?>
<a:theme xmlns:a="http://schemas.openxmlformats.org/drawingml/2006/main" name="Sisältökalvot">
  <a:themeElements>
    <a:clrScheme name="Ruokavirast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BD88"/>
      </a:accent1>
      <a:accent2>
        <a:srgbClr val="FE7303"/>
      </a:accent2>
      <a:accent3>
        <a:srgbClr val="165B94"/>
      </a:accent3>
      <a:accent4>
        <a:srgbClr val="F79283"/>
      </a:accent4>
      <a:accent5>
        <a:srgbClr val="30E0E9"/>
      </a:accent5>
      <a:accent6>
        <a:srgbClr val="E7B65C"/>
      </a:accent6>
      <a:hlink>
        <a:srgbClr val="0563C1"/>
      </a:hlink>
      <a:folHlink>
        <a:srgbClr val="954F7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3BD8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Y-Keskus_PPT_EU-Osarahoittama_FIN.pptx" id="{3626F960-F1BC-4E37-84F5-B369FE5C74A1}" vid="{32E71397-5E34-4E1F-B320-3931639708DD}"/>
    </a:ext>
  </a:extLst>
</a:theme>
</file>

<file path=ppt/theme/theme2.xml><?xml version="1.0" encoding="utf-8"?>
<a:theme xmlns:a="http://schemas.openxmlformats.org/drawingml/2006/main" name="Sisältökalvot - Ei alareunaa">
  <a:themeElements>
    <a:clrScheme name="Ruokavirast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BD88"/>
      </a:accent1>
      <a:accent2>
        <a:srgbClr val="FE7303"/>
      </a:accent2>
      <a:accent3>
        <a:srgbClr val="165B94"/>
      </a:accent3>
      <a:accent4>
        <a:srgbClr val="F79283"/>
      </a:accent4>
      <a:accent5>
        <a:srgbClr val="30E0E9"/>
      </a:accent5>
      <a:accent6>
        <a:srgbClr val="E7B65C"/>
      </a:accent6>
      <a:hlink>
        <a:srgbClr val="0563C1"/>
      </a:hlink>
      <a:folHlink>
        <a:srgbClr val="954F7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3BD8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Y-Keskus_PPT_EU-Osarahoittama_FIN.pptx" id="{3626F960-F1BC-4E37-84F5-B369FE5C74A1}" vid="{213C9DF9-40E9-4CE3-9A50-7DD1CB3E4CF1}"/>
    </a:ext>
  </a:extLst>
</a:theme>
</file>

<file path=ppt/theme/theme3.xml><?xml version="1.0" encoding="utf-8"?>
<a:theme xmlns:a="http://schemas.openxmlformats.org/drawingml/2006/main" name="Kannet, välikalvot, loppukalvot">
  <a:themeElements>
    <a:clrScheme name="Ruokavirast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BD88"/>
      </a:accent1>
      <a:accent2>
        <a:srgbClr val="FE7303"/>
      </a:accent2>
      <a:accent3>
        <a:srgbClr val="165B94"/>
      </a:accent3>
      <a:accent4>
        <a:srgbClr val="F79283"/>
      </a:accent4>
      <a:accent5>
        <a:srgbClr val="30E0E9"/>
      </a:accent5>
      <a:accent6>
        <a:srgbClr val="E7B65C"/>
      </a:accent6>
      <a:hlink>
        <a:srgbClr val="0563C1"/>
      </a:hlink>
      <a:folHlink>
        <a:srgbClr val="954F7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3BD88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Y-Keskus_PPT_EU-Osarahoittama_FIN.pptx" id="{3626F960-F1BC-4E37-84F5-B369FE5C74A1}" vid="{07B37E64-3993-471E-9176-D98890A1D3C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df2f42-24e3-404e-bb07-52bc8e875232" xsi:nil="true"/>
    <lcf76f155ced4ddcb4097134ff3c332f xmlns="317e8f9d-5258-4b43-97c7-55e7826ad6e2">
      <Terms xmlns="http://schemas.microsoft.com/office/infopath/2007/PartnerControls"/>
    </lcf76f155ced4ddcb4097134ff3c332f>
    <Viirinkyl_x00e4_ntalkoot xmlns="317e8f9d-5258-4b43-97c7-55e7826ad6e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D18A3B8E62A70438DC7BF2E3FB419F5" ma:contentTypeVersion="20" ma:contentTypeDescription="Luo uusi asiakirja." ma:contentTypeScope="" ma:versionID="e2efa5b0d67c3503c521a162b3458a3f">
  <xsd:schema xmlns:xsd="http://www.w3.org/2001/XMLSchema" xmlns:xs="http://www.w3.org/2001/XMLSchema" xmlns:p="http://schemas.microsoft.com/office/2006/metadata/properties" xmlns:ns2="7adf2f42-24e3-404e-bb07-52bc8e875232" xmlns:ns3="317e8f9d-5258-4b43-97c7-55e7826ad6e2" targetNamespace="http://schemas.microsoft.com/office/2006/metadata/properties" ma:root="true" ma:fieldsID="2072e686991d6a458d856164daf81c13" ns2:_="" ns3:_="">
    <xsd:import namespace="7adf2f42-24e3-404e-bb07-52bc8e875232"/>
    <xsd:import namespace="317e8f9d-5258-4b43-97c7-55e7826ad6e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Viirinkyl_x00e4_ntalkoot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f2f42-24e3-404e-bb07-52bc8e8752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bd9332a-f253-49db-bb83-2ab1182e3d59}" ma:internalName="TaxCatchAll" ma:showField="CatchAllData" ma:web="7adf2f42-24e3-404e-bb07-52bc8e8752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e8f9d-5258-4b43-97c7-55e7826ad6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fc20c881-91d8-4389-b1ec-1f18100fbe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Viirinkyl_x00e4_ntalkoot" ma:index="24" nillable="true" ma:displayName="Viirinkylän talkoot" ma:description="27.5." ma:format="Dropdown" ma:internalName="Viirinkyl_x00e4_ntalkoo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7EEE1A-9445-4592-9707-2FB7478C899B}">
  <ds:schemaRefs>
    <ds:schemaRef ds:uri="http://schemas.microsoft.com/office/2006/metadata/properties"/>
    <ds:schemaRef ds:uri="http://schemas.microsoft.com/office/infopath/2007/PartnerControls"/>
    <ds:schemaRef ds:uri="0a6d1f9d-47db-49c4-a30c-7f6d17609999"/>
    <ds:schemaRef ds:uri="8003753c-1cdd-4070-b686-eecc7444231c"/>
    <ds:schemaRef ds:uri="7adf2f42-24e3-404e-bb07-52bc8e875232"/>
    <ds:schemaRef ds:uri="317e8f9d-5258-4b43-97c7-55e7826ad6e2"/>
  </ds:schemaRefs>
</ds:datastoreItem>
</file>

<file path=customXml/itemProps2.xml><?xml version="1.0" encoding="utf-8"?>
<ds:datastoreItem xmlns:ds="http://schemas.openxmlformats.org/officeDocument/2006/customXml" ds:itemID="{8B7C9815-8BAF-472F-901F-66B86AF5F1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F2B986-151A-4265-B319-A6FE6EA8F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df2f42-24e3-404e-bb07-52bc8e875232"/>
    <ds:schemaRef ds:uri="317e8f9d-5258-4b43-97c7-55e7826ad6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4f52873-3675-4032-adfd-b3eaa82490f5}" enabled="1" method="Standard" siteId="{e1197a77-2363-4b9e-a3e4-f10d61f532dc}" removed="0"/>
  <clbl:label id="{d95951a6-dfd3-4a74-9abb-f2b2cb89d671}" enabled="0" method="" siteId="{d95951a6-dfd3-4a74-9abb-f2b2cb89d6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Elinvoimakeskus_PPT_EU-Osarahoittama_FIN</Template>
  <TotalTime>880</TotalTime>
  <Words>561</Words>
  <Application>Microsoft Office PowerPoint</Application>
  <PresentationFormat>Laajakuva</PresentationFormat>
  <Paragraphs>99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11</vt:i4>
      </vt:variant>
    </vt:vector>
  </HeadingPairs>
  <TitlesOfParts>
    <vt:vector size="16" baseType="lpstr">
      <vt:lpstr>Arial</vt:lpstr>
      <vt:lpstr>Tahoma</vt:lpstr>
      <vt:lpstr>Sisältökalvot</vt:lpstr>
      <vt:lpstr>Sisältökalvot - Ei alareunaa</vt:lpstr>
      <vt:lpstr>Kannet, välikalvot, loppukalvot</vt:lpstr>
      <vt:lpstr>EU:n maaseuturahoituksen mahdollisuudet  Yleishyödylliset ympäristö- ja ilmastoinvestoinnit</vt:lpstr>
      <vt:lpstr>Maaseudun rahoitusta 2026-2027</vt:lpstr>
      <vt:lpstr>Yleistä</vt:lpstr>
      <vt:lpstr>Investoinnit luonnonvarojen kestävään hoitoon </vt:lpstr>
      <vt:lpstr>Rahoituksen hakeminen</vt:lpstr>
      <vt:lpstr>Vuoden 2026 hakujaksot</vt:lpstr>
      <vt:lpstr>Yhteystiedot</vt:lpstr>
      <vt:lpstr>LEADER POHJOISIN LAPPI</vt:lpstr>
      <vt:lpstr>Leader-rahoitus</vt:lpstr>
      <vt:lpstr>Puhtaat poukamat ja raikkaat rannat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Saariniemi Salla (EVK)</dc:creator>
  <cp:lastModifiedBy>Annika Kostamo</cp:lastModifiedBy>
  <cp:revision>3</cp:revision>
  <dcterms:created xsi:type="dcterms:W3CDTF">2026-01-29T12:10:00Z</dcterms:created>
  <dcterms:modified xsi:type="dcterms:W3CDTF">2026-04-22T14:53:42Z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0x010100FD18A3B8E62A70438DC7BF2E3FB419F5</vt:lpwstr>
  </property>
  <property fmtid="{D5CDD505-2E9C-101B-9397-08002B2CF9AE}" pid="3" name="MediaServiceImageTags">
    <vt:lpwstr/>
  </property>
</Properties>
</file>