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16"/>
  </p:notesMasterIdLst>
  <p:handoutMasterIdLst>
    <p:handoutMasterId r:id="rId17"/>
  </p:handoutMasterIdLst>
  <p:sldIdLst>
    <p:sldId id="263" r:id="rId5"/>
    <p:sldId id="330" r:id="rId6"/>
    <p:sldId id="333" r:id="rId7"/>
    <p:sldId id="325" r:id="rId8"/>
    <p:sldId id="327" r:id="rId9"/>
    <p:sldId id="339" r:id="rId10"/>
    <p:sldId id="335" r:id="rId11"/>
    <p:sldId id="338" r:id="rId12"/>
    <p:sldId id="336" r:id="rId13"/>
    <p:sldId id="337" r:id="rId14"/>
    <p:sldId id="326" r:id="rId15"/>
  </p:sldIdLst>
  <p:sldSz cx="9144000" cy="6858000" type="screen4x3"/>
  <p:notesSz cx="6858000" cy="9144000"/>
  <p:defaultTextStyle>
    <a:defPPr>
      <a:defRPr lang="fi-FI"/>
    </a:defPPr>
    <a:lvl1pPr marL="0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8328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6655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4983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3311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1638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09966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28293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46621" algn="l" defTabSz="51832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64"/>
    <a:srgbClr val="EC6242"/>
    <a:srgbClr val="3D00B8"/>
    <a:srgbClr val="E61B1B"/>
    <a:srgbClr val="8E562E"/>
    <a:srgbClr val="8CCD00"/>
    <a:srgbClr val="DAFF89"/>
    <a:srgbClr val="82BC00"/>
    <a:srgbClr val="588824"/>
    <a:srgbClr val="355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FF09F-E400-437B-8F93-7FB6AFFC31FE}" v="97" dt="2026-04-08T02:28:01.0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Normaali tyyli 1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4664" autoAdjust="0"/>
  </p:normalViewPr>
  <p:slideViewPr>
    <p:cSldViewPr snapToObjects="1">
      <p:cViewPr varScale="1">
        <p:scale>
          <a:sx n="63" d="100"/>
          <a:sy n="63" d="100"/>
        </p:scale>
        <p:origin x="1328" y="56"/>
      </p:cViewPr>
      <p:guideLst>
        <p:guide orient="horz" pos="209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Kemijärven </a:t>
            </a:r>
            <a:r>
              <a:rPr lang="en-US" dirty="0" err="1"/>
              <a:t>viljelijöiden</a:t>
            </a:r>
            <a:r>
              <a:rPr lang="en-US" dirty="0"/>
              <a:t> </a:t>
            </a:r>
            <a:r>
              <a:rPr lang="en-US" dirty="0" err="1"/>
              <a:t>kiinnostus</a:t>
            </a:r>
            <a:r>
              <a:rPr lang="en-US" dirty="0"/>
              <a:t> </a:t>
            </a:r>
            <a:r>
              <a:rPr lang="en-US" dirty="0" err="1"/>
              <a:t>biokaasulannan</a:t>
            </a:r>
            <a:r>
              <a:rPr lang="en-US" dirty="0"/>
              <a:t> </a:t>
            </a:r>
            <a:r>
              <a:rPr lang="en-US" dirty="0" err="1"/>
              <a:t>tuotantoon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Lähtötiedot!$Q$34</c:f>
              <c:strCache>
                <c:ptCount val="1"/>
                <c:pt idx="0">
                  <c:v>Vastanneiden kiinnostus biokaasulannan tuotantoon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66-4169-988D-ED1EC3457F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66-4169-988D-ED1EC3457FD1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66-4169-988D-ED1EC3457FD1}"/>
              </c:ext>
            </c:extLst>
          </c:dPt>
          <c:dLbls>
            <c:dLbl>
              <c:idx val="1"/>
              <c:layout>
                <c:manualLayout>
                  <c:x val="-4.70386703601108E-2"/>
                  <c:y val="-0.1310678054920459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66-4169-988D-ED1EC3457F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Lähtötiedot!$P$35:$P$37</c:f>
              <c:strCache>
                <c:ptCount val="3"/>
                <c:pt idx="0">
                  <c:v>Kyllä</c:v>
                </c:pt>
                <c:pt idx="1">
                  <c:v>Ei</c:v>
                </c:pt>
                <c:pt idx="2">
                  <c:v>En osaa sanoa</c:v>
                </c:pt>
              </c:strCache>
            </c:strRef>
          </c:cat>
          <c:val>
            <c:numRef>
              <c:f>Lähtötiedot!$Q$35:$Q$37</c:f>
              <c:numCache>
                <c:formatCode>0%</c:formatCode>
                <c:ptCount val="3"/>
                <c:pt idx="0">
                  <c:v>0.41666666666666669</c:v>
                </c:pt>
                <c:pt idx="1">
                  <c:v>8.3333333333333329E-2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66-4169-988D-ED1EC3457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Kemijärven </a:t>
            </a:r>
            <a:r>
              <a:rPr lang="en-US" sz="1400" b="0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viljelijöiden</a:t>
            </a: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400" b="0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k</a:t>
            </a:r>
            <a:r>
              <a:rPr lang="en-US" sz="1400" dirty="0" err="1"/>
              <a:t>iinnostus</a:t>
            </a:r>
            <a:r>
              <a:rPr lang="en-US" sz="1400" dirty="0"/>
              <a:t> </a:t>
            </a:r>
            <a:r>
              <a:rPr lang="en-US" dirty="0" err="1"/>
              <a:t>biokaasunurmien</a:t>
            </a:r>
            <a:r>
              <a:rPr lang="en-US" dirty="0"/>
              <a:t> </a:t>
            </a:r>
            <a:r>
              <a:rPr lang="en-US" dirty="0" err="1"/>
              <a:t>tuotantoon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290132132351791"/>
          <c:y val="0.12987842783936721"/>
          <c:w val="0.44623493330686159"/>
          <c:h val="0.72375975448294372"/>
        </c:manualLayout>
      </c:layout>
      <c:pieChart>
        <c:varyColors val="1"/>
        <c:ser>
          <c:idx val="0"/>
          <c:order val="0"/>
          <c:tx>
            <c:strRef>
              <c:f>Lähtötiedot!$F$38</c:f>
              <c:strCache>
                <c:ptCount val="1"/>
                <c:pt idx="0">
                  <c:v>Kiinnostus biokaasunurmien tuotantoon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6-4707-8155-E805591B10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6-4707-8155-E805591B1051}"/>
              </c:ext>
            </c:extLst>
          </c:dPt>
          <c:dPt>
            <c:idx val="2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6-4707-8155-E805591B1051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B6-4707-8155-E805591B1051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B6-4707-8155-E805591B1051}"/>
                </c:ext>
              </c:extLst>
            </c:dLbl>
            <c:dLbl>
              <c:idx val="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B6-4707-8155-E805591B10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Lähtötiedot!$E$39:$E$41</c:f>
              <c:strCache>
                <c:ptCount val="3"/>
                <c:pt idx="0">
                  <c:v>Kyllä</c:v>
                </c:pt>
                <c:pt idx="1">
                  <c:v>Ei</c:v>
                </c:pt>
                <c:pt idx="2">
                  <c:v>En osaa sanoa</c:v>
                </c:pt>
              </c:strCache>
            </c:strRef>
          </c:cat>
          <c:val>
            <c:numRef>
              <c:f>Lähtötiedot!$F$39:$F$41</c:f>
              <c:numCache>
                <c:formatCode>0%</c:formatCode>
                <c:ptCount val="3"/>
                <c:pt idx="0">
                  <c:v>0.76190476190476186</c:v>
                </c:pt>
                <c:pt idx="1">
                  <c:v>9.5238095238095233E-2</c:v>
                </c:pt>
                <c:pt idx="2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DB6-4707-8155-E805591B1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39493-9C4B-1B44-B911-289E4A8237EF}" type="datetimeFigureOut">
              <a:rPr lang="fi-FI" smtClean="0"/>
              <a:t>9.4.2026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73B47-8D7A-A043-A257-10FE0B6B455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837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35A4E-D614-1840-B733-45814A73FEC1}" type="datetimeFigureOut">
              <a:rPr lang="fi-FI" smtClean="0"/>
              <a:pPr/>
              <a:t>9.4.2026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B9F9A-E0D1-674E-ACC5-0F7CA188D3D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009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8328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6655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4983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3311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1638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09966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28293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46621" algn="l" defTabSz="51832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ukautettu asettelu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4482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0012_EDI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  <p:pic>
        <p:nvPicPr>
          <p:cNvPr id="9" name="Kuva 8" descr="Kemijarvi_Badge_Vari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77" y="513745"/>
            <a:ext cx="2824949" cy="20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9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0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870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973182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EDIT_F94I866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1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EDIT_F94I866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41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EDIT_F94I9686_jalkakuva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7035442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6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EDIT_F94I9686_jalkakuva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7035442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8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1556792"/>
            <a:ext cx="7772399" cy="1470025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51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cxnSp>
        <p:nvCxnSpPr>
          <p:cNvPr id="5" name="Suora yhdysviiva 4"/>
          <p:cNvCxnSpPr/>
          <p:nvPr userDrawn="1"/>
        </p:nvCxnSpPr>
        <p:spPr>
          <a:xfrm>
            <a:off x="3995937" y="3002814"/>
            <a:ext cx="115212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5465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1556792"/>
            <a:ext cx="7772399" cy="1470025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51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cxnSp>
        <p:nvCxnSpPr>
          <p:cNvPr id="5" name="Suora yhdysviiva 4"/>
          <p:cNvCxnSpPr/>
          <p:nvPr userDrawn="1"/>
        </p:nvCxnSpPr>
        <p:spPr>
          <a:xfrm>
            <a:off x="3995937" y="3002814"/>
            <a:ext cx="1152129" cy="0"/>
          </a:xfrm>
          <a:prstGeom prst="line">
            <a:avLst/>
          </a:prstGeom>
          <a:ln w="38100" cmpd="sng">
            <a:solidFill>
              <a:srgbClr val="EC62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emijarvi_Vari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0894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emijarvi_Vari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1526927"/>
            <a:ext cx="7772399" cy="1470025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51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cxnSp>
        <p:nvCxnSpPr>
          <p:cNvPr id="5" name="Suora yhdysviiva 4"/>
          <p:cNvCxnSpPr/>
          <p:nvPr userDrawn="1"/>
        </p:nvCxnSpPr>
        <p:spPr>
          <a:xfrm>
            <a:off x="3995937" y="2492896"/>
            <a:ext cx="1152129" cy="0"/>
          </a:xfrm>
          <a:prstGeom prst="line">
            <a:avLst/>
          </a:prstGeom>
          <a:ln w="38100" cmpd="sng">
            <a:solidFill>
              <a:srgbClr val="EC62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15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  <p:pic>
        <p:nvPicPr>
          <p:cNvPr id="9" name="Kuva 8" descr="Kemijarvi_Badge_Vari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77" y="513745"/>
            <a:ext cx="2824949" cy="20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emijarvi_Vari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1526927"/>
            <a:ext cx="7772399" cy="1470025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17526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518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4845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solidFill>
          <a:srgbClr val="EC6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 20" descr="Slogan_RGB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38240"/>
            <a:ext cx="666496" cy="666496"/>
          </a:xfrm>
          <a:prstGeom prst="rect">
            <a:avLst/>
          </a:prstGeom>
        </p:spPr>
      </p:pic>
      <p:cxnSp>
        <p:nvCxnSpPr>
          <p:cNvPr id="9" name="Suora yhdysviiva 8"/>
          <p:cNvCxnSpPr/>
          <p:nvPr userDrawn="1"/>
        </p:nvCxnSpPr>
        <p:spPr>
          <a:xfrm>
            <a:off x="4572000" y="768984"/>
            <a:ext cx="0" cy="4964272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isällön paikkamerkki 16"/>
          <p:cNvSpPr>
            <a:spLocks noGrp="1"/>
          </p:cNvSpPr>
          <p:nvPr>
            <p:ph sz="quarter" idx="10" hasCustomPrompt="1"/>
          </p:nvPr>
        </p:nvSpPr>
        <p:spPr>
          <a:xfrm>
            <a:off x="611188" y="1484784"/>
            <a:ext cx="3600450" cy="345582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>
                <a:latin typeface="Arial Black"/>
                <a:cs typeface="Arial Black"/>
              </a:defRPr>
            </a:lvl1pPr>
            <a:lvl2pPr marL="518327" indent="0">
              <a:buNone/>
              <a:defRPr/>
            </a:lvl2pPr>
            <a:lvl3pPr marL="1036655" indent="0">
              <a:buNone/>
              <a:defRPr/>
            </a:lvl3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9" name="Sisällön paikkamerkki 18"/>
          <p:cNvSpPr>
            <a:spLocks noGrp="1"/>
          </p:cNvSpPr>
          <p:nvPr>
            <p:ph sz="quarter" idx="11" hasCustomPrompt="1"/>
          </p:nvPr>
        </p:nvSpPr>
        <p:spPr>
          <a:xfrm>
            <a:off x="5076006" y="1485776"/>
            <a:ext cx="3600450" cy="34544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>
                <a:latin typeface="Arial Black"/>
                <a:cs typeface="Arial Black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4209676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solidFill>
          <a:srgbClr val="004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uora yhdysviiva 8"/>
          <p:cNvCxnSpPr/>
          <p:nvPr userDrawn="1"/>
        </p:nvCxnSpPr>
        <p:spPr>
          <a:xfrm>
            <a:off x="4572000" y="836712"/>
            <a:ext cx="0" cy="4820256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isällön paikkamerkki 16"/>
          <p:cNvSpPr>
            <a:spLocks noGrp="1"/>
          </p:cNvSpPr>
          <p:nvPr>
            <p:ph sz="quarter" idx="10" hasCustomPrompt="1"/>
          </p:nvPr>
        </p:nvSpPr>
        <p:spPr>
          <a:xfrm>
            <a:off x="611188" y="1484784"/>
            <a:ext cx="3600450" cy="345582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>
                <a:latin typeface="Arial Black"/>
                <a:cs typeface="Arial Black"/>
              </a:defRPr>
            </a:lvl1pPr>
            <a:lvl2pPr marL="518327" indent="0">
              <a:buNone/>
              <a:defRPr/>
            </a:lvl2pPr>
            <a:lvl3pPr marL="1036655" indent="0">
              <a:buNone/>
              <a:defRPr/>
            </a:lvl3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9" name="Sisällön paikkamerkki 18"/>
          <p:cNvSpPr>
            <a:spLocks noGrp="1"/>
          </p:cNvSpPr>
          <p:nvPr>
            <p:ph sz="quarter" idx="11" hasCustomPrompt="1"/>
          </p:nvPr>
        </p:nvSpPr>
        <p:spPr>
          <a:xfrm>
            <a:off x="5076006" y="1485776"/>
            <a:ext cx="3600450" cy="34544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>
                <a:latin typeface="Arial Black"/>
                <a:cs typeface="Arial Black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40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Mukautettu asettelu">
    <p:bg>
      <p:bgPr>
        <a:solidFill>
          <a:srgbClr val="EC6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43286" y="404664"/>
            <a:ext cx="6876000" cy="114300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55735" y="1773288"/>
            <a:ext cx="6851103" cy="424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cxnSp>
        <p:nvCxnSpPr>
          <p:cNvPr id="6" name="Suora yhdysviiva 5"/>
          <p:cNvCxnSpPr/>
          <p:nvPr userDrawn="1"/>
        </p:nvCxnSpPr>
        <p:spPr>
          <a:xfrm>
            <a:off x="1259632" y="1556792"/>
            <a:ext cx="3438000" cy="340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Kuva 7" descr="Slogan_RGB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38240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41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cxnSp>
        <p:nvCxnSpPr>
          <p:cNvPr id="8" name="Suora yhdysviiva 7"/>
          <p:cNvCxnSpPr/>
          <p:nvPr userDrawn="1"/>
        </p:nvCxnSpPr>
        <p:spPr>
          <a:xfrm>
            <a:off x="1239044" y="1556792"/>
            <a:ext cx="3332958" cy="340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Kuva 16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747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161104"/>
            <a:ext cx="7772399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660916"/>
            <a:ext cx="7772399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rgbClr val="FFFFFF"/>
                </a:solidFill>
              </a:defRPr>
            </a:lvl1pPr>
            <a:lvl2pPr marL="51832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66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4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3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1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09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28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466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135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3"/>
            <a:ext cx="403860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5413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4993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8328" indent="0">
              <a:buNone/>
              <a:defRPr sz="2300" b="1"/>
            </a:lvl2pPr>
            <a:lvl3pPr marL="1036655" indent="0">
              <a:buNone/>
              <a:defRPr sz="2000" b="1"/>
            </a:lvl3pPr>
            <a:lvl4pPr marL="1554983" indent="0">
              <a:buNone/>
              <a:defRPr sz="1800" b="1"/>
            </a:lvl4pPr>
            <a:lvl5pPr marL="2073311" indent="0">
              <a:buNone/>
              <a:defRPr sz="1800" b="1"/>
            </a:lvl5pPr>
            <a:lvl6pPr marL="2591638" indent="0">
              <a:buNone/>
              <a:defRPr sz="1800" b="1"/>
            </a:lvl6pPr>
            <a:lvl7pPr marL="3109966" indent="0">
              <a:buNone/>
              <a:defRPr sz="1800" b="1"/>
            </a:lvl7pPr>
            <a:lvl8pPr marL="3628293" indent="0">
              <a:buNone/>
              <a:defRPr sz="1800" b="1"/>
            </a:lvl8pPr>
            <a:lvl9pPr marL="4146621" indent="0">
              <a:buNone/>
              <a:defRPr sz="18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555237"/>
            <a:ext cx="4040188" cy="314162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854993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8328" indent="0">
              <a:buNone/>
              <a:defRPr sz="2300" b="1"/>
            </a:lvl2pPr>
            <a:lvl3pPr marL="1036655" indent="0">
              <a:buNone/>
              <a:defRPr sz="2000" b="1"/>
            </a:lvl3pPr>
            <a:lvl4pPr marL="1554983" indent="0">
              <a:buNone/>
              <a:defRPr sz="1800" b="1"/>
            </a:lvl4pPr>
            <a:lvl5pPr marL="2073311" indent="0">
              <a:buNone/>
              <a:defRPr sz="1800" b="1"/>
            </a:lvl5pPr>
            <a:lvl6pPr marL="2591638" indent="0">
              <a:buNone/>
              <a:defRPr sz="1800" b="1"/>
            </a:lvl6pPr>
            <a:lvl7pPr marL="3109966" indent="0">
              <a:buNone/>
              <a:defRPr sz="1800" b="1"/>
            </a:lvl7pPr>
            <a:lvl8pPr marL="3628293" indent="0">
              <a:buNone/>
              <a:defRPr sz="1800" b="1"/>
            </a:lvl8pPr>
            <a:lvl9pPr marL="4146621" indent="0">
              <a:buNone/>
              <a:defRPr sz="18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555237"/>
            <a:ext cx="4041775" cy="314162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7" name="Kuva 6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579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8328" indent="0">
              <a:buNone/>
              <a:defRPr sz="1400"/>
            </a:lvl2pPr>
            <a:lvl3pPr marL="1036655" indent="0">
              <a:buNone/>
              <a:defRPr sz="1100"/>
            </a:lvl3pPr>
            <a:lvl4pPr marL="1554983" indent="0">
              <a:buNone/>
              <a:defRPr sz="1000"/>
            </a:lvl4pPr>
            <a:lvl5pPr marL="2073311" indent="0">
              <a:buNone/>
              <a:defRPr sz="1000"/>
            </a:lvl5pPr>
            <a:lvl6pPr marL="2591638" indent="0">
              <a:buNone/>
              <a:defRPr sz="1000"/>
            </a:lvl6pPr>
            <a:lvl7pPr marL="3109966" indent="0">
              <a:buNone/>
              <a:defRPr sz="1000"/>
            </a:lvl7pPr>
            <a:lvl8pPr marL="3628293" indent="0">
              <a:buNone/>
              <a:defRPr sz="1000"/>
            </a:lvl8pPr>
            <a:lvl9pPr marL="4146621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588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pic>
        <p:nvPicPr>
          <p:cNvPr id="3" name="Kuva 2" descr="Kemijarvi_Vari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9999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650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70453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Slogan_RGB_pun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8690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Mukautettu asettelu">
    <p:bg>
      <p:bgPr>
        <a:solidFill>
          <a:srgbClr val="EC6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Slogan_RGB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38240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3951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F94I915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39197"/>
            <a:ext cx="2854330" cy="6566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9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DIT_F94I848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0" y="138781"/>
            <a:ext cx="2854330" cy="6566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72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emijarvi_F94I651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2"/>
            <a:ext cx="2854330" cy="654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26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F94I005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3759" y="2004672"/>
            <a:ext cx="6546152" cy="2854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4752528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7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EDIT_F94I9686_jalkakuva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69" y="158759"/>
            <a:ext cx="2854331" cy="654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4752528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66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F94I1014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59"/>
            <a:ext cx="2854330" cy="654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4752528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14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F94I058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0" y="158762"/>
            <a:ext cx="2854332" cy="6540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2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886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0" y="158762"/>
            <a:ext cx="2854331" cy="6540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8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650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70453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66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109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1"/>
            <a:ext cx="2854329" cy="654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4752528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400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955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8"/>
          <a:stretch/>
        </p:blipFill>
        <p:spPr>
          <a:xfrm>
            <a:off x="6289671" y="158761"/>
            <a:ext cx="2854330" cy="654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0582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emijarvi_F94I651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2"/>
            <a:ext cx="2854330" cy="6540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119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902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1"/>
            <a:ext cx="2854329" cy="654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3600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F94I893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1"/>
            <a:ext cx="2854329" cy="654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425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951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671" y="158761"/>
            <a:ext cx="2854329" cy="654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457794"/>
            <a:ext cx="3940151" cy="114300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83357"/>
            <a:ext cx="3940151" cy="4237931"/>
          </a:xfrm>
        </p:spPr>
        <p:txBody>
          <a:bodyPr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29" name="Kuva 28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32" name="Kuva 31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48145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emijarvi_F94I9128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12246436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8M0A276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87845330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0012_EDI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08745127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881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9304335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emijarvi_F94I891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86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0549_EDI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423317354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952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9999279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902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Kuva 4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6" name="Kuva 5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10305328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109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6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00647589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EDIT_F94I866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60912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74797363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F94I045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1313684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886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80240001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8969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31319593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840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0368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6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0411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emijarvi_F94I891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9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emijarvi_F94I6518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6"/>
          <a:stretch/>
        </p:blipFill>
        <p:spPr>
          <a:xfrm>
            <a:off x="0" y="-53436"/>
            <a:ext cx="9144000" cy="6982556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322762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058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481041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058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pic>
        <p:nvPicPr>
          <p:cNvPr id="6" name="Kuva 5" descr="Kemijarvi_Vari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063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2"/>
          <a:stretch/>
        </p:blipFill>
        <p:spPr>
          <a:xfrm>
            <a:off x="0" y="0"/>
            <a:ext cx="9144000" cy="6881476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9002412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712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8208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emijarvi_F94I7811_EDI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Kuva 1" descr="Slogan_RGB_pun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pic>
        <p:nvPicPr>
          <p:cNvPr id="3" name="Kuva 2" descr="Kemijarvi_Vari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59224"/>
            <a:ext cx="1489710" cy="595884"/>
          </a:xfrm>
          <a:prstGeom prst="rect">
            <a:avLst/>
          </a:prstGeom>
        </p:spPr>
      </p:pic>
      <p:sp>
        <p:nvSpPr>
          <p:cNvPr id="6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2912798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emijarvi_F94I7811_EDI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869018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emijarvi_F94I8086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uva 2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4" name="Kuva 3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6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342085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F94I7664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392"/>
            <a:ext cx="9144000" cy="7014352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3487207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emijarvi_F94I8910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46450" y="2708920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399299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8295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  <p:pic>
        <p:nvPicPr>
          <p:cNvPr id="9" name="Kuva 8" descr="Kemijarvi_Badge_Vari_RGB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677" y="513745"/>
            <a:ext cx="2824949" cy="20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87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673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6" name="Otsikko 5"/>
          <p:cNvSpPr>
            <a:spLocks noGrp="1"/>
          </p:cNvSpPr>
          <p:nvPr>
            <p:ph type="title" hasCustomPrompt="1"/>
          </p:nvPr>
        </p:nvSpPr>
        <p:spPr>
          <a:xfrm>
            <a:off x="1146450" y="2780928"/>
            <a:ext cx="6851103" cy="1143001"/>
          </a:xfrm>
        </p:spPr>
        <p:txBody>
          <a:bodyPr/>
          <a:lstStyle>
            <a:lvl1pPr algn="ctr">
              <a:defRPr sz="4400"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198352386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F94I7664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392"/>
            <a:ext cx="9144000" cy="7014352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083197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058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Tekstiruutu 6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1870190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IMG_2898-Pan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27" y="1"/>
            <a:ext cx="9252827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Tekstiruutu 6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37844870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792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4"/>
          <a:stretch/>
        </p:blipFill>
        <p:spPr>
          <a:xfrm>
            <a:off x="0" y="-34499"/>
            <a:ext cx="9144000" cy="6892499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Tekstiruutu 6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4657251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F94I097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Tekstiruutu 6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1994963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F94I824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8" name="Tekstiruutu 7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525192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F94I798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uva 3" descr="Kemijarvi_Valkoinen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  <p:pic>
        <p:nvPicPr>
          <p:cNvPr id="5" name="Kuva 4" descr="Slogan_RGB_pun.pd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59224"/>
            <a:ext cx="666496" cy="666496"/>
          </a:xfrm>
          <a:prstGeom prst="rect">
            <a:avLst/>
          </a:prstGeom>
        </p:spPr>
      </p:pic>
      <p:sp>
        <p:nvSpPr>
          <p:cNvPr id="7" name="Tekstiruutu 6"/>
          <p:cNvSpPr txBox="1"/>
          <p:nvPr userDrawn="1"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653350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Mukautettu asettelu">
    <p:bg>
      <p:bgPr>
        <a:solidFill>
          <a:srgbClr val="EC6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249716" y="3013507"/>
            <a:ext cx="4644573" cy="935675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dirty="0">
                <a:solidFill>
                  <a:srgbClr val="FFFFFF"/>
                </a:solidFill>
                <a:latin typeface="Arial Black"/>
                <a:cs typeface="Arial Black"/>
              </a:rPr>
              <a:t>KIITOS</a:t>
            </a:r>
          </a:p>
        </p:txBody>
      </p:sp>
      <p:pic>
        <p:nvPicPr>
          <p:cNvPr id="3" name="Kuva 2" descr="Slogan_RGB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4" y="5838240"/>
            <a:ext cx="666496" cy="6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090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F94I109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iruutu 5"/>
          <p:cNvSpPr txBox="1"/>
          <p:nvPr userDrawn="1"/>
        </p:nvSpPr>
        <p:spPr>
          <a:xfrm>
            <a:off x="1435895" y="4398632"/>
            <a:ext cx="6272210" cy="1766672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LAPIN </a:t>
            </a:r>
            <a:b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</a:br>
            <a:r>
              <a:rPr lang="fi-FI" sz="5400" b="1" dirty="0"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45000"/>
                    </a:srgbClr>
                  </a:outerShdw>
                </a:effectLst>
                <a:latin typeface="Arial Black"/>
                <a:cs typeface="Arial Black"/>
              </a:rPr>
              <a:t>JÄRVIMAILLA </a:t>
            </a:r>
            <a:endParaRPr lang="en-US" sz="5400" b="1" dirty="0">
              <a:solidFill>
                <a:schemeClr val="bg1"/>
              </a:solidFill>
              <a:effectLst>
                <a:outerShdw blurRad="193675" dir="2700000" algn="tl" rotWithShape="0">
                  <a:srgbClr val="000000">
                    <a:alpha val="4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26" y="404664"/>
            <a:ext cx="2824949" cy="2051158"/>
          </a:xfrm>
          <a:prstGeom prst="rect">
            <a:avLst/>
          </a:prstGeom>
        </p:spPr>
      </p:pic>
      <p:pic>
        <p:nvPicPr>
          <p:cNvPr id="8" name="Kuva 7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79" y="2924944"/>
            <a:ext cx="1096243" cy="10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9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F94I109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Kuva 8" descr="Kemijarvi_Valkoin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41" y="1545382"/>
            <a:ext cx="5001508" cy="2004375"/>
          </a:xfrm>
          <a:prstGeom prst="rect">
            <a:avLst/>
          </a:prstGeom>
        </p:spPr>
      </p:pic>
      <p:pic>
        <p:nvPicPr>
          <p:cNvPr id="10" name="Kuva 9" descr="Slogan_RGB_pu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753" y="4107895"/>
            <a:ext cx="1516996" cy="15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6450" y="557807"/>
            <a:ext cx="6851103" cy="1143001"/>
          </a:xfrm>
          <a:prstGeom prst="rect">
            <a:avLst/>
          </a:prstGeom>
          <a:noFill/>
        </p:spPr>
        <p:txBody>
          <a:bodyPr vert="horz" lIns="103666" tIns="51833" rIns="103666" bIns="51833" rtlCol="0" anchor="ctr">
            <a:no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450" y="1778234"/>
            <a:ext cx="6851103" cy="4243055"/>
          </a:xfrm>
          <a:prstGeom prst="rect">
            <a:avLst/>
          </a:prstGeom>
        </p:spPr>
        <p:txBody>
          <a:bodyPr vert="horz" lIns="103666" tIns="51833" rIns="103666" bIns="51833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Tekstiruutu 6"/>
          <p:cNvSpPr txBox="1"/>
          <p:nvPr/>
        </p:nvSpPr>
        <p:spPr>
          <a:xfrm>
            <a:off x="4011837" y="6280053"/>
            <a:ext cx="1120335" cy="258567"/>
          </a:xfrm>
          <a:prstGeom prst="rect">
            <a:avLst/>
          </a:prstGeom>
          <a:noFill/>
        </p:spPr>
        <p:txBody>
          <a:bodyPr wrap="square" lIns="103666" tIns="51833" rIns="103666" bIns="51833" rtlCol="0">
            <a:spAutoFit/>
          </a:bodyPr>
          <a:lstStyle/>
          <a:p>
            <a:pPr algn="ctr"/>
            <a:r>
              <a:rPr lang="fi-FI" sz="1000" dirty="0">
                <a:solidFill>
                  <a:schemeClr val="bg1">
                    <a:lumMod val="85000"/>
                  </a:schemeClr>
                </a:solidFill>
                <a:effectLst/>
              </a:rPr>
              <a:t>Tekijän</a:t>
            </a:r>
            <a:r>
              <a:rPr lang="fi-FI" sz="1000" baseline="0" dirty="0">
                <a:solidFill>
                  <a:schemeClr val="bg1">
                    <a:lumMod val="85000"/>
                  </a:schemeClr>
                </a:solidFill>
                <a:effectLst/>
              </a:rPr>
              <a:t> nimi</a:t>
            </a:r>
            <a:endParaRPr lang="fi-FI" sz="1000" dirty="0"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pic>
        <p:nvPicPr>
          <p:cNvPr id="11" name="Kuva 10" descr="Kemijarvi_Valkoinen_RGB.pdf"/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5877272"/>
            <a:ext cx="1489710" cy="5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03" r:id="rId17"/>
    <p:sldLayoutId id="2147483725" r:id="rId18"/>
    <p:sldLayoutId id="2147483722" r:id="rId19"/>
    <p:sldLayoutId id="2147483732" r:id="rId20"/>
    <p:sldLayoutId id="2147483718" r:id="rId21"/>
    <p:sldLayoutId id="2147483727" r:id="rId22"/>
    <p:sldLayoutId id="2147483689" r:id="rId23"/>
    <p:sldLayoutId id="2147483690" r:id="rId24"/>
    <p:sldLayoutId id="2147483704" r:id="rId25"/>
    <p:sldLayoutId id="2147483705" r:id="rId26"/>
    <p:sldLayoutId id="2147483706" r:id="rId27"/>
    <p:sldLayoutId id="2147483707" r:id="rId28"/>
    <p:sldLayoutId id="2147483691" r:id="rId29"/>
    <p:sldLayoutId id="2147483708" r:id="rId30"/>
    <p:sldLayoutId id="2147483709" r:id="rId31"/>
    <p:sldLayoutId id="2147483770" r:id="rId32"/>
    <p:sldLayoutId id="2147483771" r:id="rId33"/>
    <p:sldLayoutId id="2147483769" r:id="rId34"/>
    <p:sldLayoutId id="2147483774" r:id="rId35"/>
    <p:sldLayoutId id="2147483775" r:id="rId36"/>
    <p:sldLayoutId id="2147483776" r:id="rId37"/>
    <p:sldLayoutId id="2147483773" r:id="rId38"/>
    <p:sldLayoutId id="2147483772" r:id="rId39"/>
    <p:sldLayoutId id="2147483733" r:id="rId40"/>
    <p:sldLayoutId id="2147483742" r:id="rId41"/>
    <p:sldLayoutId id="2147483743" r:id="rId42"/>
    <p:sldLayoutId id="2147483741" r:id="rId43"/>
    <p:sldLayoutId id="2147483745" r:id="rId44"/>
    <p:sldLayoutId id="2147483746" r:id="rId45"/>
    <p:sldLayoutId id="2147483734" r:id="rId46"/>
    <p:sldLayoutId id="2147483765" r:id="rId47"/>
    <p:sldLayoutId id="2147483766" r:id="rId48"/>
    <p:sldLayoutId id="2147483768" r:id="rId49"/>
    <p:sldLayoutId id="2147483767" r:id="rId50"/>
    <p:sldLayoutId id="2147483735" r:id="rId51"/>
    <p:sldLayoutId id="2147483736" r:id="rId52"/>
    <p:sldLayoutId id="2147483737" r:id="rId53"/>
    <p:sldLayoutId id="2147483764" r:id="rId54"/>
    <p:sldLayoutId id="2147483738" r:id="rId55"/>
    <p:sldLayoutId id="2147483794" r:id="rId56"/>
    <p:sldLayoutId id="2147483739" r:id="rId57"/>
    <p:sldLayoutId id="2147483744" r:id="rId58"/>
    <p:sldLayoutId id="2147483763" r:id="rId59"/>
    <p:sldLayoutId id="2147483762" r:id="rId60"/>
    <p:sldLayoutId id="2147483755" r:id="rId61"/>
    <p:sldLayoutId id="2147483793" r:id="rId62"/>
    <p:sldLayoutId id="2147483756" r:id="rId63"/>
    <p:sldLayoutId id="2147483757" r:id="rId64"/>
    <p:sldLayoutId id="2147483758" r:id="rId65"/>
    <p:sldLayoutId id="2147483759" r:id="rId66"/>
    <p:sldLayoutId id="2147483760" r:id="rId67"/>
    <p:sldLayoutId id="2147483761" r:id="rId68"/>
    <p:sldLayoutId id="2147483754" r:id="rId69"/>
    <p:sldLayoutId id="2147483740" r:id="rId70"/>
    <p:sldLayoutId id="2147483751" r:id="rId71"/>
    <p:sldLayoutId id="2147483752" r:id="rId72"/>
    <p:sldLayoutId id="2147483753" r:id="rId73"/>
    <p:sldLayoutId id="2147483749" r:id="rId74"/>
    <p:sldLayoutId id="2147483750" r:id="rId75"/>
    <p:sldLayoutId id="2147483748" r:id="rId76"/>
    <p:sldLayoutId id="2147483747" r:id="rId77"/>
    <p:sldLayoutId id="2147483711" r:id="rId78"/>
  </p:sldLayoutIdLst>
  <p:transition spd="slow">
    <p:push dir="u"/>
  </p:transition>
  <p:txStyles>
    <p:titleStyle>
      <a:lvl1pPr algn="l" defTabSz="518328" rtl="0" eaLnBrk="1" latinLnBrk="0" hangingPunct="1">
        <a:spcBef>
          <a:spcPct val="0"/>
        </a:spcBef>
        <a:buNone/>
        <a:defRPr sz="3200" kern="1200">
          <a:solidFill>
            <a:srgbClr val="FFFFFF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518328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1pPr>
      <a:lvl2pPr marL="861227" indent="-342900" algn="l" defTabSz="518328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322405" indent="-285750" algn="l" defTabSz="518328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Arial"/>
          <a:ea typeface="+mn-ea"/>
          <a:cs typeface="Arial"/>
        </a:defRPr>
      </a:lvl3pPr>
      <a:lvl4pPr marL="1840733" indent="-285750" algn="l" defTabSz="518328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FFFFFF"/>
          </a:solidFill>
          <a:latin typeface="Arial"/>
          <a:ea typeface="+mn-ea"/>
          <a:cs typeface="Arial"/>
        </a:defRPr>
      </a:lvl4pPr>
      <a:lvl5pPr marL="2359060" indent="-285750" algn="l" defTabSz="518328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FFFFFF"/>
          </a:solidFill>
          <a:latin typeface="Arial"/>
          <a:ea typeface="+mn-ea"/>
          <a:cs typeface="Arial"/>
        </a:defRPr>
      </a:lvl5pPr>
      <a:lvl6pPr marL="2850802" indent="-259164" algn="l" defTabSz="51832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69130" indent="-259164" algn="l" defTabSz="51832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87457" indent="-259164" algn="l" defTabSz="51832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05785" indent="-259164" algn="l" defTabSz="51832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8328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655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4983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311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1638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9966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8293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6621" algn="l" defTabSz="518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Tilannekatsaus biokaasun tuotantoon 8.4.2026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63588" y="3356992"/>
            <a:ext cx="7016824" cy="1839200"/>
          </a:xfrm>
        </p:spPr>
        <p:txBody>
          <a:bodyPr/>
          <a:lstStyle/>
          <a:p>
            <a:endParaRPr lang="fi-FI" sz="1600" dirty="0"/>
          </a:p>
          <a:p>
            <a:r>
              <a:rPr lang="fi-FI" sz="1600" dirty="0"/>
              <a:t>Ke 8.4.2026</a:t>
            </a:r>
          </a:p>
          <a:p>
            <a:r>
              <a:rPr lang="fi-FI" sz="1600" dirty="0"/>
              <a:t>Kemijärven biolaitosselvitys -hanke</a:t>
            </a:r>
          </a:p>
          <a:p>
            <a:r>
              <a:rPr lang="fi-FI" sz="1600" dirty="0"/>
              <a:t>Mari Hälinen, projektipäällikkö</a:t>
            </a:r>
          </a:p>
          <a:p>
            <a:r>
              <a:rPr lang="fi-FI" sz="1600" dirty="0"/>
              <a:t>Kemijärven kaupunki / Business Kemijärvi 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820F8BC-91E5-4318-3307-AEA1472F66D2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CE2CDA0-927B-53D1-0A1B-B46C03C62E32}"/>
              </a:ext>
            </a:extLst>
          </p:cNvPr>
          <p:cNvSpPr txBox="1"/>
          <p:nvPr/>
        </p:nvSpPr>
        <p:spPr>
          <a:xfrm>
            <a:off x="251520" y="5861429"/>
            <a:ext cx="1044156" cy="751766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6" name="Kuva 4" descr="Kuva, joka sisältää kohteen teksti, Fontti, Grafiikka, logo&#10;&#10;Tekoälyn generoima sisältö voi olla virheellistä.">
            <a:extLst>
              <a:ext uri="{FF2B5EF4-FFF2-40B4-BE49-F238E27FC236}">
                <a16:creationId xmlns:a16="http://schemas.microsoft.com/office/drawing/2014/main" id="{49535855-62DB-9FC5-64EF-34280B91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187" y="6272104"/>
            <a:ext cx="1377917" cy="5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uva 3" descr="Kuva, joka sisältää kohteen teksti, symboli, logo&#10;&#10;Tekoälyn generoima sisältö voi olla virheellistä.">
            <a:extLst>
              <a:ext uri="{FF2B5EF4-FFF2-40B4-BE49-F238E27FC236}">
                <a16:creationId xmlns:a16="http://schemas.microsoft.com/office/drawing/2014/main" id="{3FB4686D-2400-10D1-6F21-79F8A93F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2667"/>
            <a:ext cx="1512168" cy="5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 descr="Kuva, joka sisältää kohteen teksti, Fontti, logo, Sähkönsininen&#10;&#10;Tekoälyn generoima sisältö voi olla virheellistä.">
            <a:extLst>
              <a:ext uri="{FF2B5EF4-FFF2-40B4-BE49-F238E27FC236}">
                <a16:creationId xmlns:a16="http://schemas.microsoft.com/office/drawing/2014/main" id="{E4A46BBE-DF31-6C88-C972-E7369193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" y="6283554"/>
            <a:ext cx="2442088" cy="5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480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045E3-6A63-E109-7418-D973E63A6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B088A192-B232-59C2-1300-45D216A62A44}"/>
              </a:ext>
            </a:extLst>
          </p:cNvPr>
          <p:cNvSpPr txBox="1"/>
          <p:nvPr/>
        </p:nvSpPr>
        <p:spPr>
          <a:xfrm>
            <a:off x="179512" y="5589240"/>
            <a:ext cx="5400600" cy="1143001"/>
          </a:xfrm>
          <a:prstGeom prst="rect">
            <a:avLst/>
          </a:prstGeom>
          <a:solidFill>
            <a:srgbClr val="EC624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0CFD72-E185-739C-B23F-17F0EDF1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Riskitekijät syötteiden saatavuudessa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FFC9085-801C-AC0E-3E92-A36F562DB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700808"/>
            <a:ext cx="6851103" cy="4320008"/>
          </a:xfrm>
        </p:spPr>
        <p:txBody>
          <a:bodyPr/>
          <a:lstStyle/>
          <a:p>
            <a:r>
              <a:rPr lang="fi-FI" sz="1800" dirty="0"/>
              <a:t>Maatalousmassat: </a:t>
            </a:r>
          </a:p>
          <a:p>
            <a:pPr lvl="1"/>
            <a:r>
              <a:rPr lang="fi-FI" sz="1800" dirty="0"/>
              <a:t>Kemijärven ympäryskuntien kotieläintiloilla on laajentamissuunnitelmia ja jäljellä yli 10 vuotta työvuosia</a:t>
            </a:r>
          </a:p>
          <a:p>
            <a:pPr lvl="1"/>
            <a:r>
              <a:rPr lang="fi-FI" sz="1800" dirty="0"/>
              <a:t>Iso osa Kemijärvellä kyselyyn vastanneista kotieläintiloista pystyisi itse sitoutumaan tuotantoon 5-10 vuotta</a:t>
            </a:r>
          </a:p>
          <a:p>
            <a:pPr marL="518327" lvl="1" indent="0">
              <a:buNone/>
            </a:pPr>
            <a:r>
              <a:rPr lang="fi-FI" sz="1800" dirty="0">
                <a:sym typeface="Wingdings" panose="05000000000000000000" pitchFamily="2" charset="2"/>
              </a:rPr>
              <a:t>		Lietteet 16 900 </a:t>
            </a:r>
            <a:r>
              <a:rPr lang="fi-FI" sz="1800" dirty="0" err="1">
                <a:sym typeface="Wingdings" panose="05000000000000000000" pitchFamily="2" charset="2"/>
              </a:rPr>
              <a:t>ton</a:t>
            </a:r>
            <a:r>
              <a:rPr lang="fi-FI" sz="1800" dirty="0">
                <a:sym typeface="Wingdings" panose="05000000000000000000" pitchFamily="2" charset="2"/>
              </a:rPr>
              <a:t> -&gt; 7000 </a:t>
            </a:r>
            <a:r>
              <a:rPr lang="fi-FI" sz="1800" dirty="0" err="1">
                <a:sym typeface="Wingdings" panose="05000000000000000000" pitchFamily="2" charset="2"/>
              </a:rPr>
              <a:t>ton</a:t>
            </a:r>
            <a:endParaRPr lang="fi-FI" sz="1800" dirty="0">
              <a:sym typeface="Wingdings" panose="05000000000000000000" pitchFamily="2" charset="2"/>
            </a:endParaRPr>
          </a:p>
          <a:p>
            <a:pPr marL="518327" lvl="1" indent="0">
              <a:buNone/>
            </a:pPr>
            <a:r>
              <a:rPr lang="fi-FI" sz="1800" dirty="0">
                <a:sym typeface="Wingdings" panose="05000000000000000000" pitchFamily="2" charset="2"/>
              </a:rPr>
              <a:t>		Peltoja näillä tiloilla n. 520 ha</a:t>
            </a:r>
          </a:p>
          <a:p>
            <a:pPr lvl="1"/>
            <a:r>
              <a:rPr lang="fi-FI" sz="1800" dirty="0" err="1">
                <a:sym typeface="Wingdings" panose="05000000000000000000" pitchFamily="2" charset="2"/>
              </a:rPr>
              <a:t>Mädätteen</a:t>
            </a:r>
            <a:r>
              <a:rPr lang="fi-FI" sz="1800" dirty="0">
                <a:sym typeface="Wingdings" panose="05000000000000000000" pitchFamily="2" charset="2"/>
              </a:rPr>
              <a:t> varastointisäiliöt</a:t>
            </a:r>
          </a:p>
          <a:p>
            <a:r>
              <a:rPr lang="fi-FI" sz="1800" dirty="0"/>
              <a:t>Jätevesilietteet ja biojäte: </a:t>
            </a:r>
          </a:p>
          <a:p>
            <a:pPr lvl="1"/>
            <a:r>
              <a:rPr lang="fi-FI" sz="1800" dirty="0"/>
              <a:t>Kustannukset verrattuna nykyiseen käsittelyyn</a:t>
            </a:r>
          </a:p>
          <a:p>
            <a:pPr lvl="1"/>
            <a:r>
              <a:rPr lang="fi-FI" sz="1800" dirty="0"/>
              <a:t>Muut käsittelyratkaisut ja biokaasuselvitykset eri alueilla</a:t>
            </a:r>
          </a:p>
          <a:p>
            <a:pPr lvl="1"/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5791942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717C1F8-FAF1-BDFF-984B-D8E59A954136}"/>
              </a:ext>
            </a:extLst>
          </p:cNvPr>
          <p:cNvSpPr txBox="1"/>
          <p:nvPr/>
        </p:nvSpPr>
        <p:spPr>
          <a:xfrm>
            <a:off x="2411760" y="3933056"/>
            <a:ext cx="4104456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</a:rPr>
              <a:t>Mari Hälinen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projektipäällikkö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Kemijärven biolaitosselvitys -hanke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040 1884275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mari.halinen@kemijarvi.fi</a:t>
            </a:r>
          </a:p>
        </p:txBody>
      </p:sp>
      <p:pic>
        <p:nvPicPr>
          <p:cNvPr id="3" name="Kuva 4" descr="Kuva, joka sisältää kohteen teksti, Fontti, Grafiikka, logo&#10;&#10;Tekoälyn generoima sisältö voi olla virheellistä.">
            <a:extLst>
              <a:ext uri="{FF2B5EF4-FFF2-40B4-BE49-F238E27FC236}">
                <a16:creationId xmlns:a16="http://schemas.microsoft.com/office/drawing/2014/main" id="{FB0472DE-C3E3-93DB-4BA1-A095ACFA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89" y="5947293"/>
            <a:ext cx="1377917" cy="5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 descr="Kuva, joka sisältää kohteen teksti, symboli, logo&#10;&#10;Tekoälyn generoima sisältö voi olla virheellistä.">
            <a:extLst>
              <a:ext uri="{FF2B5EF4-FFF2-40B4-BE49-F238E27FC236}">
                <a16:creationId xmlns:a16="http://schemas.microsoft.com/office/drawing/2014/main" id="{AFFB18B9-736C-FABA-DEAE-CFFDB2BF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61" y="5947856"/>
            <a:ext cx="1512168" cy="5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7" descr="Kuva, joka sisältää kohteen teksti, Fontti, logo, Sähkönsininen&#10;&#10;Tekoälyn generoima sisältö voi olla virheellistä.">
            <a:extLst>
              <a:ext uri="{FF2B5EF4-FFF2-40B4-BE49-F238E27FC236}">
                <a16:creationId xmlns:a16="http://schemas.microsoft.com/office/drawing/2014/main" id="{D1EE1C9B-A08F-BE9F-4034-682C61608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" y="5838994"/>
            <a:ext cx="3492921" cy="7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1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7CAD57B4-361C-B28D-EEDD-69BA1466334F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0208BD4-0F36-D4A2-B2AD-2D076720F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Sisältö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712CA9-82E4-EF7C-231B-59AFDF8F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001" y="2208930"/>
            <a:ext cx="7457998" cy="2127529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  <p:pic>
        <p:nvPicPr>
          <p:cNvPr id="4" name="Kuva 4" descr="Kuva, joka sisältää kohteen teksti, Fontti, Grafiikka, logo&#10;&#10;Tekoälyn generoima sisältö voi olla virheellistä.">
            <a:extLst>
              <a:ext uri="{FF2B5EF4-FFF2-40B4-BE49-F238E27FC236}">
                <a16:creationId xmlns:a16="http://schemas.microsoft.com/office/drawing/2014/main" id="{7F913FD5-361E-A36B-23B4-5AB10E1E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74" y="6236749"/>
            <a:ext cx="1377917" cy="5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3" descr="Kuva, joka sisältää kohteen teksti, symboli, logo&#10;&#10;Tekoälyn generoima sisältö voi olla virheellistä.">
            <a:extLst>
              <a:ext uri="{FF2B5EF4-FFF2-40B4-BE49-F238E27FC236}">
                <a16:creationId xmlns:a16="http://schemas.microsoft.com/office/drawing/2014/main" id="{FE08B535-39AC-0646-8C7B-8B21EE48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19" y="6236749"/>
            <a:ext cx="1512168" cy="5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uva, joka sisältää kohteen teksti, Fontti, logo, Sähkönsininen&#10;&#10;Tekoälyn generoima sisältö voi olla virheellistä.">
            <a:extLst>
              <a:ext uri="{FF2B5EF4-FFF2-40B4-BE49-F238E27FC236}">
                <a16:creationId xmlns:a16="http://schemas.microsoft.com/office/drawing/2014/main" id="{6BDA1B5D-D6E3-A880-2528-E63331B0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" y="6237312"/>
            <a:ext cx="2493801" cy="5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04453B3-C82B-8F5F-8CC1-83876DAA91BB}"/>
              </a:ext>
            </a:extLst>
          </p:cNvPr>
          <p:cNvSpPr txBox="1"/>
          <p:nvPr/>
        </p:nvSpPr>
        <p:spPr>
          <a:xfrm>
            <a:off x="1130399" y="2105523"/>
            <a:ext cx="68511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1. Syötekartoituksen tulokset </a:t>
            </a:r>
          </a:p>
          <a:p>
            <a:r>
              <a:rPr lang="fi-FI" dirty="0">
                <a:solidFill>
                  <a:schemeClr val="bg1"/>
                </a:solidFill>
              </a:rPr>
              <a:t>		a. vastanneiden kiinnostus</a:t>
            </a:r>
          </a:p>
          <a:p>
            <a:r>
              <a:rPr lang="fi-FI" dirty="0">
                <a:solidFill>
                  <a:schemeClr val="bg1"/>
                </a:solidFill>
              </a:rPr>
              <a:t>		b. määrät ja energiapotentiaalit</a:t>
            </a:r>
          </a:p>
          <a:p>
            <a:r>
              <a:rPr lang="fi-FI" dirty="0">
                <a:solidFill>
                  <a:schemeClr val="bg1"/>
                </a:solidFill>
              </a:rPr>
              <a:t>		c. syötteiden sijainnit ja logistiikka</a:t>
            </a:r>
          </a:p>
          <a:p>
            <a:r>
              <a:rPr lang="fi-FI" dirty="0">
                <a:solidFill>
                  <a:schemeClr val="bg1"/>
                </a:solidFill>
              </a:rPr>
              <a:t>2. Mädätejäännöksen pääravinteet</a:t>
            </a:r>
          </a:p>
          <a:p>
            <a:r>
              <a:rPr lang="fi-FI" dirty="0">
                <a:solidFill>
                  <a:schemeClr val="bg1"/>
                </a:solidFill>
              </a:rPr>
              <a:t>3. Riskitekijät syötteiden saatavuudessa  </a:t>
            </a:r>
          </a:p>
        </p:txBody>
      </p:sp>
    </p:spTree>
    <p:extLst>
      <p:ext uri="{BB962C8B-B14F-4D97-AF65-F5344CB8AC3E}">
        <p14:creationId xmlns:p14="http://schemas.microsoft.com/office/powerpoint/2010/main" val="6570886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E7E4C0-A23B-89ED-6CEA-33989033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710" y="548680"/>
            <a:ext cx="6876000" cy="1143001"/>
          </a:xfrm>
        </p:spPr>
        <p:txBody>
          <a:bodyPr/>
          <a:lstStyle/>
          <a:p>
            <a:r>
              <a:rPr lang="fi-FI" dirty="0"/>
              <a:t>1. Syötekartoituksen tulokset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5622C0-1B81-F99C-3248-6DF542DBA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7520AA4-C454-53E1-4309-6B1F673BCBA9}"/>
              </a:ext>
            </a:extLst>
          </p:cNvPr>
          <p:cNvSpPr txBox="1"/>
          <p:nvPr/>
        </p:nvSpPr>
        <p:spPr>
          <a:xfrm>
            <a:off x="1165218" y="2060848"/>
            <a:ext cx="6747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Maatalouden lannat ja nurmi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Poroteurastamojen sivutuotteet 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Vesistökunnostusten kala- ja kasvustomassat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Jätevesilietteet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Biojäte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04A33FB-70B3-ED48-D129-6958A12D18BA}"/>
              </a:ext>
            </a:extLst>
          </p:cNvPr>
          <p:cNvSpPr txBox="1"/>
          <p:nvPr/>
        </p:nvSpPr>
        <p:spPr>
          <a:xfrm>
            <a:off x="179512" y="5589240"/>
            <a:ext cx="5400600" cy="1143001"/>
          </a:xfrm>
          <a:prstGeom prst="rect">
            <a:avLst/>
          </a:prstGeom>
          <a:solidFill>
            <a:srgbClr val="EC624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8123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EF5E4F-56B7-DFCF-FDDD-5F5D1F77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A) Kiinnostus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100211C-7934-5276-FECA-AE3428C58C66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5AAAE4B-DE05-86E7-7476-EB225044351E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graphicFrame>
        <p:nvGraphicFramePr>
          <p:cNvPr id="14" name="Kaavio 13">
            <a:extLst>
              <a:ext uri="{FF2B5EF4-FFF2-40B4-BE49-F238E27FC236}">
                <a16:creationId xmlns:a16="http://schemas.microsoft.com/office/drawing/2014/main" id="{11A6B1A2-6834-C143-236A-D63A2C9E3C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676558"/>
              </p:ext>
            </p:extLst>
          </p:nvPr>
        </p:nvGraphicFramePr>
        <p:xfrm>
          <a:off x="1033076" y="2045837"/>
          <a:ext cx="3384375" cy="276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Kaavio 15">
            <a:extLst>
              <a:ext uri="{FF2B5EF4-FFF2-40B4-BE49-F238E27FC236}">
                <a16:creationId xmlns:a16="http://schemas.microsoft.com/office/drawing/2014/main" id="{390A2208-56EA-428E-BD5C-1190719531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125969"/>
              </p:ext>
            </p:extLst>
          </p:nvPr>
        </p:nvGraphicFramePr>
        <p:xfrm>
          <a:off x="4726551" y="2045837"/>
          <a:ext cx="3465152" cy="2765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kstiruutu 16">
            <a:extLst>
              <a:ext uri="{FF2B5EF4-FFF2-40B4-BE49-F238E27FC236}">
                <a16:creationId xmlns:a16="http://schemas.microsoft.com/office/drawing/2014/main" id="{578B4838-DD4E-6F16-688E-F3F1E671CA1A}"/>
              </a:ext>
            </a:extLst>
          </p:cNvPr>
          <p:cNvSpPr txBox="1"/>
          <p:nvPr/>
        </p:nvSpPr>
        <p:spPr>
          <a:xfrm>
            <a:off x="961900" y="5036178"/>
            <a:ext cx="6851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Muut massat: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Kiinnostusta, jos ei aiheuta lisäkuluja tai kulut pienenevät</a:t>
            </a:r>
          </a:p>
          <a:p>
            <a:pPr marL="342900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Kiinnostusta kiristyvän lainsäädännön vuoksi</a:t>
            </a:r>
          </a:p>
        </p:txBody>
      </p:sp>
    </p:spTree>
    <p:extLst>
      <p:ext uri="{BB962C8B-B14F-4D97-AF65-F5344CB8AC3E}">
        <p14:creationId xmlns:p14="http://schemas.microsoft.com/office/powerpoint/2010/main" val="30980798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D800-118A-5319-57C5-99AB797F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C18823-B8D9-FD3B-53FC-36700153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51" y="557807"/>
            <a:ext cx="7056781" cy="1143001"/>
          </a:xfrm>
        </p:spPr>
        <p:txBody>
          <a:bodyPr/>
          <a:lstStyle/>
          <a:p>
            <a:r>
              <a:rPr lang="fi-FI" dirty="0"/>
              <a:t>B) Määrät ja energiasisältö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641717B-21FC-BA10-F9B6-5AB5FCFA36E5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C251676-EC0A-A54E-1448-AF251515E75D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graphicFrame>
        <p:nvGraphicFramePr>
          <p:cNvPr id="14" name="Taulukko 13">
            <a:extLst>
              <a:ext uri="{FF2B5EF4-FFF2-40B4-BE49-F238E27FC236}">
                <a16:creationId xmlns:a16="http://schemas.microsoft.com/office/drawing/2014/main" id="{5EA4A920-F933-785C-EE54-125CFC361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54144"/>
              </p:ext>
            </p:extLst>
          </p:nvPr>
        </p:nvGraphicFramePr>
        <p:xfrm>
          <a:off x="1043608" y="1922015"/>
          <a:ext cx="7128792" cy="3715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4274">
                  <a:extLst>
                    <a:ext uri="{9D8B030D-6E8A-4147-A177-3AD203B41FA5}">
                      <a16:colId xmlns:a16="http://schemas.microsoft.com/office/drawing/2014/main" val="4080865093"/>
                    </a:ext>
                  </a:extLst>
                </a:gridCol>
                <a:gridCol w="1452771">
                  <a:extLst>
                    <a:ext uri="{9D8B030D-6E8A-4147-A177-3AD203B41FA5}">
                      <a16:colId xmlns:a16="http://schemas.microsoft.com/office/drawing/2014/main" val="767034538"/>
                    </a:ext>
                  </a:extLst>
                </a:gridCol>
                <a:gridCol w="1461747">
                  <a:extLst>
                    <a:ext uri="{9D8B030D-6E8A-4147-A177-3AD203B41FA5}">
                      <a16:colId xmlns:a16="http://schemas.microsoft.com/office/drawing/2014/main" val="610548183"/>
                    </a:ext>
                  </a:extLst>
                </a:gridCol>
              </a:tblGrid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”Puhdas” linja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 err="1">
                          <a:effectLst/>
                        </a:rPr>
                        <a:t>ton</a:t>
                      </a:r>
                      <a:r>
                        <a:rPr lang="fi-FI" sz="1600" u="none" strike="noStrike" dirty="0">
                          <a:effectLst/>
                        </a:rPr>
                        <a:t>/v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MWh/v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77026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Naudan lietelanta k-a 9 %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16 900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2 222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1365968334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Naudan kuivikelanta k-a 30 %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1250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601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2788490844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Nurmisäilörehu k-a 30 %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930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801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1833237314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Porojen maha-suolijäte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160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276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4262312037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yht.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1" u="none" strike="noStrike" dirty="0">
                          <a:effectLst/>
                        </a:rPr>
                        <a:t>19 240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1" u="none" strike="noStrike" dirty="0">
                          <a:effectLst/>
                        </a:rPr>
                        <a:t>3 901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2281142373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”Likainen” linja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83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u="none" strike="noStrike" dirty="0" err="1">
                          <a:effectLst/>
                        </a:rPr>
                        <a:t>ton</a:t>
                      </a:r>
                      <a:r>
                        <a:rPr lang="fi-FI" sz="1600" u="none" strike="noStrike" dirty="0">
                          <a:effectLst/>
                        </a:rPr>
                        <a:t>/v 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83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u="none" strike="noStrike" dirty="0">
                          <a:effectLst/>
                        </a:rPr>
                        <a:t>MWh/v 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70748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Biojäte (Lapeco)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3 000</a:t>
                      </a: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3 141</a:t>
                      </a: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3530744326"/>
                  </a:ext>
                </a:extLst>
              </a:tr>
              <a:tr h="33090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600" u="none" strike="noStrike" dirty="0">
                          <a:effectLst/>
                        </a:rPr>
                        <a:t>Jätevesilietteet k-a 20 % </a:t>
                      </a:r>
                    </a:p>
                    <a:p>
                      <a:pPr algn="l" fontAlgn="b">
                        <a:buNone/>
                      </a:pPr>
                      <a:r>
                        <a:rPr lang="fi-FI" sz="1200" u="none" strike="noStrike" dirty="0">
                          <a:effectLst/>
                        </a:rPr>
                        <a:t>Kemijärvi, Kuusamo, Pelkosenniemi, Posio, Salla, Savukoski, Sodankylä</a:t>
                      </a: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9 400</a:t>
                      </a: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2 575</a:t>
                      </a:r>
                    </a:p>
                  </a:txBody>
                  <a:tcPr marL="9079" marR="9079" marT="9079" marB="0" anchor="b"/>
                </a:tc>
                <a:extLst>
                  <a:ext uri="{0D108BD9-81ED-4DB2-BD59-A6C34878D82A}">
                    <a16:rowId xmlns:a16="http://schemas.microsoft.com/office/drawing/2014/main" val="3895875870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yht. </a:t>
                      </a:r>
                    </a:p>
                  </a:txBody>
                  <a:tcPr marL="9079" marR="9079" marT="9079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12 400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5 716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992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42242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92F43-6E31-17D9-F3D3-61F70B2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B71CAE-0CF0-8BAC-B98D-AE5BFC6E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51" y="557807"/>
            <a:ext cx="7056781" cy="1143001"/>
          </a:xfrm>
        </p:spPr>
        <p:txBody>
          <a:bodyPr/>
          <a:lstStyle/>
          <a:p>
            <a:r>
              <a:rPr lang="fi-FI" dirty="0"/>
              <a:t>B) Määrät ja energiasisältö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727BC61-0517-473A-A5A7-35933AB7ACC4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E6C9124-945C-9C76-972E-99895EB09E40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A337808-0059-4B15-DBA4-1A31146DE42E}"/>
              </a:ext>
            </a:extLst>
          </p:cNvPr>
          <p:cNvSpPr txBox="1"/>
          <p:nvPr/>
        </p:nvSpPr>
        <p:spPr>
          <a:xfrm>
            <a:off x="827584" y="2204864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Kemijärven ympäryskunnista yhteensä kuusi tilaa kiinnostunut 	= 25 600 </a:t>
            </a:r>
            <a:r>
              <a:rPr lang="fi-FI" dirty="0" err="1">
                <a:solidFill>
                  <a:schemeClr val="bg1"/>
                </a:solidFill>
              </a:rPr>
              <a:t>ton</a:t>
            </a:r>
            <a:r>
              <a:rPr lang="fi-FI" dirty="0">
                <a:solidFill>
                  <a:schemeClr val="bg1"/>
                </a:solidFill>
              </a:rPr>
              <a:t>/v lietettä k-a 9% </a:t>
            </a:r>
          </a:p>
          <a:p>
            <a:r>
              <a:rPr lang="fi-FI" dirty="0">
                <a:solidFill>
                  <a:schemeClr val="bg1"/>
                </a:solidFill>
              </a:rPr>
              <a:t>	= 3 370 MWh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09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4605B-C6AF-288D-F2D9-742E56DB4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2582FA-F375-F7E3-13D9-818C57AF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00" y="402763"/>
            <a:ext cx="7056781" cy="1143001"/>
          </a:xfrm>
        </p:spPr>
        <p:txBody>
          <a:bodyPr/>
          <a:lstStyle/>
          <a:p>
            <a:r>
              <a:rPr lang="fi-FI" dirty="0"/>
              <a:t>C) Syötteiden sijainnit ja logistiikka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30BB979-8372-CFDE-1720-DE7A66B63E2E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8C9909A-C391-9787-46D1-552BF306C2A6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9999F4B-B318-0BD0-DD39-1505A49CDC03}"/>
              </a:ext>
            </a:extLst>
          </p:cNvPr>
          <p:cNvSpPr txBox="1"/>
          <p:nvPr/>
        </p:nvSpPr>
        <p:spPr>
          <a:xfrm>
            <a:off x="4355976" y="1756264"/>
            <a:ext cx="39968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Määräpainotettu kuljetusetäisyys lietelantatonnilta 20 km, Kemijärven kotieläintilat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Määräpainotettu kuljetusetäisyys ilmoitetuilta pelloilta 22 km, Kemijärven viljelijät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Ympäryskuntien kotieläintilat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Poroteurastamo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Jätevedenpuhdistamo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solidFill>
                <a:schemeClr val="bg1"/>
              </a:solidFill>
            </a:endParaRPr>
          </a:p>
          <a:p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2BBCD34-A58C-70F1-EDC3-9B4E2569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/>
          <a:stretch>
            <a:fillRect/>
          </a:stretch>
        </p:blipFill>
        <p:spPr>
          <a:xfrm>
            <a:off x="378913" y="1810192"/>
            <a:ext cx="3744416" cy="482723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9F20515-2CD2-A287-D396-5FE627381551}"/>
              </a:ext>
            </a:extLst>
          </p:cNvPr>
          <p:cNvSpPr txBox="1"/>
          <p:nvPr/>
        </p:nvSpPr>
        <p:spPr>
          <a:xfrm>
            <a:off x="476981" y="256931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120km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6FCDA15-59BB-D7E2-4709-A04096487278}"/>
              </a:ext>
            </a:extLst>
          </p:cNvPr>
          <p:cNvSpPr txBox="1"/>
          <p:nvPr/>
        </p:nvSpPr>
        <p:spPr>
          <a:xfrm>
            <a:off x="3266166" y="6406589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140km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50C377F-E8F0-7429-D6EF-6FBF52DB5FC6}"/>
              </a:ext>
            </a:extLst>
          </p:cNvPr>
          <p:cNvSpPr/>
          <p:nvPr/>
        </p:nvSpPr>
        <p:spPr>
          <a:xfrm>
            <a:off x="4427984" y="1908611"/>
            <a:ext cx="144016" cy="144016"/>
          </a:xfrm>
          <a:prstGeom prst="ellipse">
            <a:avLst/>
          </a:prstGeom>
          <a:solidFill>
            <a:srgbClr val="8E562E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C1520EDE-3ED6-3F79-12C8-C633C188F059}"/>
              </a:ext>
            </a:extLst>
          </p:cNvPr>
          <p:cNvSpPr/>
          <p:nvPr/>
        </p:nvSpPr>
        <p:spPr>
          <a:xfrm>
            <a:off x="4425516" y="27948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A79C5278-461C-2DC6-1FA8-9201C4094688}"/>
              </a:ext>
            </a:extLst>
          </p:cNvPr>
          <p:cNvSpPr/>
          <p:nvPr/>
        </p:nvSpPr>
        <p:spPr>
          <a:xfrm>
            <a:off x="4425516" y="4022659"/>
            <a:ext cx="122312" cy="126975"/>
          </a:xfrm>
          <a:prstGeom prst="rect">
            <a:avLst/>
          </a:prstGeom>
          <a:solidFill>
            <a:srgbClr val="E61B1B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75D7508C-CA06-C921-824C-F14A4D4E5FB5}"/>
              </a:ext>
            </a:extLst>
          </p:cNvPr>
          <p:cNvSpPr/>
          <p:nvPr/>
        </p:nvSpPr>
        <p:spPr>
          <a:xfrm>
            <a:off x="4419573" y="4334407"/>
            <a:ext cx="122312" cy="126975"/>
          </a:xfrm>
          <a:prstGeom prst="rect">
            <a:avLst/>
          </a:prstGeom>
          <a:solidFill>
            <a:srgbClr val="3D00B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asakylkinen kolmio 16">
            <a:extLst>
              <a:ext uri="{FF2B5EF4-FFF2-40B4-BE49-F238E27FC236}">
                <a16:creationId xmlns:a16="http://schemas.microsoft.com/office/drawing/2014/main" id="{3768CFB7-4B2F-0E24-D8C8-CB2ECAD9EF6D}"/>
              </a:ext>
            </a:extLst>
          </p:cNvPr>
          <p:cNvSpPr/>
          <p:nvPr/>
        </p:nvSpPr>
        <p:spPr>
          <a:xfrm>
            <a:off x="2987824" y="5013176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asakylkinen kolmio 17">
            <a:extLst>
              <a:ext uri="{FF2B5EF4-FFF2-40B4-BE49-F238E27FC236}">
                <a16:creationId xmlns:a16="http://schemas.microsoft.com/office/drawing/2014/main" id="{A49E970C-1A0D-F04D-6C78-BC9DCB201C5F}"/>
              </a:ext>
            </a:extLst>
          </p:cNvPr>
          <p:cNvSpPr/>
          <p:nvPr/>
        </p:nvSpPr>
        <p:spPr>
          <a:xfrm>
            <a:off x="3374178" y="3576198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asakylkinen kolmio 18">
            <a:extLst>
              <a:ext uri="{FF2B5EF4-FFF2-40B4-BE49-F238E27FC236}">
                <a16:creationId xmlns:a16="http://schemas.microsoft.com/office/drawing/2014/main" id="{17FC264A-C6FF-77DC-CB31-83D5D2653F2A}"/>
              </a:ext>
            </a:extLst>
          </p:cNvPr>
          <p:cNvSpPr/>
          <p:nvPr/>
        </p:nvSpPr>
        <p:spPr>
          <a:xfrm>
            <a:off x="584993" y="4365104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asakylkinen kolmio 19">
            <a:extLst>
              <a:ext uri="{FF2B5EF4-FFF2-40B4-BE49-F238E27FC236}">
                <a16:creationId xmlns:a16="http://schemas.microsoft.com/office/drawing/2014/main" id="{29CCEBFA-BD7F-CBC7-CDE8-BE99A4A660AD}"/>
              </a:ext>
            </a:extLst>
          </p:cNvPr>
          <p:cNvSpPr/>
          <p:nvPr/>
        </p:nvSpPr>
        <p:spPr>
          <a:xfrm>
            <a:off x="3518194" y="3299089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asakylkinen kolmio 20">
            <a:extLst>
              <a:ext uri="{FF2B5EF4-FFF2-40B4-BE49-F238E27FC236}">
                <a16:creationId xmlns:a16="http://schemas.microsoft.com/office/drawing/2014/main" id="{1F7FA6D7-D3FE-F6AF-6FC7-8AC464FF7FD8}"/>
              </a:ext>
            </a:extLst>
          </p:cNvPr>
          <p:cNvSpPr/>
          <p:nvPr/>
        </p:nvSpPr>
        <p:spPr>
          <a:xfrm>
            <a:off x="2555776" y="3443105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asakylkinen kolmio 21">
            <a:extLst>
              <a:ext uri="{FF2B5EF4-FFF2-40B4-BE49-F238E27FC236}">
                <a16:creationId xmlns:a16="http://schemas.microsoft.com/office/drawing/2014/main" id="{7EFDFF81-522C-9E02-FEC6-3C21E5C7CE8B}"/>
              </a:ext>
            </a:extLst>
          </p:cNvPr>
          <p:cNvSpPr/>
          <p:nvPr/>
        </p:nvSpPr>
        <p:spPr>
          <a:xfrm>
            <a:off x="1331640" y="5148273"/>
            <a:ext cx="144016" cy="144016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asakylkinen kolmio 22">
            <a:extLst>
              <a:ext uri="{FF2B5EF4-FFF2-40B4-BE49-F238E27FC236}">
                <a16:creationId xmlns:a16="http://schemas.microsoft.com/office/drawing/2014/main" id="{C5632AD7-31FC-6427-6623-BC42FC4A47ED}"/>
              </a:ext>
            </a:extLst>
          </p:cNvPr>
          <p:cNvSpPr/>
          <p:nvPr/>
        </p:nvSpPr>
        <p:spPr>
          <a:xfrm>
            <a:off x="4413703" y="3694261"/>
            <a:ext cx="144016" cy="144016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22822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86DB8-6AD3-5A42-DC4E-CBA8DE93F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030E45-D9AF-6C42-11C8-FA30CCFC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00" y="402763"/>
            <a:ext cx="7056781" cy="1143001"/>
          </a:xfrm>
        </p:spPr>
        <p:txBody>
          <a:bodyPr/>
          <a:lstStyle/>
          <a:p>
            <a:r>
              <a:rPr lang="fi-FI" dirty="0"/>
              <a:t>C) Syötteiden sijainnit ja logistiikka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0B5F457-2808-6816-0D2E-5B55B5161C9B}"/>
              </a:ext>
            </a:extLst>
          </p:cNvPr>
          <p:cNvSpPr txBox="1"/>
          <p:nvPr/>
        </p:nvSpPr>
        <p:spPr>
          <a:xfrm>
            <a:off x="3851920" y="6237312"/>
            <a:ext cx="1512168" cy="400110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CAF6ED5-0B19-150D-7DF2-31CA0BD2DF46}"/>
              </a:ext>
            </a:extLst>
          </p:cNvPr>
          <p:cNvSpPr txBox="1"/>
          <p:nvPr/>
        </p:nvSpPr>
        <p:spPr>
          <a:xfrm>
            <a:off x="215516" y="5729190"/>
            <a:ext cx="1692188" cy="908231"/>
          </a:xfrm>
          <a:prstGeom prst="rect">
            <a:avLst/>
          </a:prstGeom>
          <a:solidFill>
            <a:srgbClr val="00436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B95E9E4-3B7C-0F09-BE00-C2FD266E03F4}"/>
              </a:ext>
            </a:extLst>
          </p:cNvPr>
          <p:cNvSpPr txBox="1"/>
          <p:nvPr/>
        </p:nvSpPr>
        <p:spPr>
          <a:xfrm>
            <a:off x="4718948" y="1412776"/>
            <a:ext cx="4176464" cy="5324535"/>
          </a:xfrm>
          <a:prstGeom prst="rect">
            <a:avLst/>
          </a:prstGeom>
          <a:solidFill>
            <a:srgbClr val="00436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Teurasjätettä saatavilla loka-tammikuussa, hoitokalastuskalaa saatavilla huhti-toukokuussa</a:t>
            </a:r>
            <a:endParaRPr lang="fi-FI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861228" lvl="1" indent="-342900">
              <a:buFont typeface="Wingdings" panose="05000000000000000000" pitchFamily="2" charset="2"/>
              <a:buChar char="à"/>
            </a:pPr>
            <a:r>
              <a:rPr lang="fi-FI" dirty="0">
                <a:solidFill>
                  <a:schemeClr val="bg1"/>
                </a:solidFill>
                <a:sym typeface="Wingdings" panose="05000000000000000000" pitchFamily="2" charset="2"/>
              </a:rPr>
              <a:t>Näiden varastointi? Biokaasulaitoksen tontilla?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Mädätejäännöksen varastointi tiloilla </a:t>
            </a:r>
          </a:p>
          <a:p>
            <a:pPr marL="861228" lvl="1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kolmella Kemijärven tilalla suunnitelmissa satelliittilietesäiliö</a:t>
            </a:r>
          </a:p>
          <a:p>
            <a:pPr marL="861228" lvl="1" indent="-34290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tunnistettuja tyhjiä säiliöitä Isokylällä, </a:t>
            </a:r>
            <a:r>
              <a:rPr lang="fi-FI" dirty="0" err="1">
                <a:solidFill>
                  <a:schemeClr val="bg1"/>
                </a:solidFill>
              </a:rPr>
              <a:t>Seljänperällä</a:t>
            </a:r>
            <a:r>
              <a:rPr lang="fi-FI" dirty="0">
                <a:solidFill>
                  <a:schemeClr val="bg1"/>
                </a:solidFill>
              </a:rPr>
              <a:t> ja Pahkakummussa </a:t>
            </a:r>
          </a:p>
          <a:p>
            <a:pPr marL="861228" lvl="1" indent="-342900">
              <a:buFontTx/>
              <a:buChar char="-"/>
            </a:pPr>
            <a:r>
              <a:rPr lang="fi-FI" dirty="0" err="1">
                <a:solidFill>
                  <a:schemeClr val="bg1"/>
                </a:solidFill>
              </a:rPr>
              <a:t>Mädätteen</a:t>
            </a:r>
            <a:r>
              <a:rPr lang="fi-FI" dirty="0">
                <a:solidFill>
                  <a:schemeClr val="bg1"/>
                </a:solidFill>
              </a:rPr>
              <a:t> kuivaus laitoksella?</a:t>
            </a:r>
          </a:p>
          <a:p>
            <a:pPr marL="861228" lvl="1" indent="-34290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861228" lvl="1" indent="-34290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9848FA9-CCA7-2A93-7293-8461FFE8F1D8}"/>
              </a:ext>
            </a:extLst>
          </p:cNvPr>
          <p:cNvSpPr txBox="1"/>
          <p:nvPr/>
        </p:nvSpPr>
        <p:spPr>
          <a:xfrm>
            <a:off x="476981" y="2569314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120km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FA180EA-C31C-ADF2-C7B0-8E6F081C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7" y="1728386"/>
            <a:ext cx="3806987" cy="490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12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82DB3DBA-9B51-907B-6A18-267D3F24A5BE}"/>
              </a:ext>
            </a:extLst>
          </p:cNvPr>
          <p:cNvSpPr txBox="1"/>
          <p:nvPr/>
        </p:nvSpPr>
        <p:spPr>
          <a:xfrm>
            <a:off x="179512" y="5589240"/>
            <a:ext cx="5400600" cy="1143001"/>
          </a:xfrm>
          <a:prstGeom prst="rect">
            <a:avLst/>
          </a:prstGeom>
          <a:solidFill>
            <a:srgbClr val="EC624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C0E41E-D5BA-ACBE-E9E2-6B49B3AA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Puhtaan linjan ravinteet 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1A449560-D145-9588-1B3C-3B68DCC0B8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783410"/>
              </p:ext>
            </p:extLst>
          </p:nvPr>
        </p:nvGraphicFramePr>
        <p:xfrm>
          <a:off x="931746" y="4239431"/>
          <a:ext cx="7280508" cy="149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0254">
                  <a:extLst>
                    <a:ext uri="{9D8B030D-6E8A-4147-A177-3AD203B41FA5}">
                      <a16:colId xmlns:a16="http://schemas.microsoft.com/office/drawing/2014/main" val="690606553"/>
                    </a:ext>
                  </a:extLst>
                </a:gridCol>
                <a:gridCol w="3640254">
                  <a:extLst>
                    <a:ext uri="{9D8B030D-6E8A-4147-A177-3AD203B41FA5}">
                      <a16:colId xmlns:a16="http://schemas.microsoft.com/office/drawing/2014/main" val="227131521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Käsittelemätön naudan lietelanta 16 900 </a:t>
                      </a:r>
                      <a:r>
                        <a:rPr lang="fi-FI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ton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5183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1" u="none" strike="noStrike" dirty="0">
                          <a:effectLst/>
                        </a:rPr>
                        <a:t>Käsittelemätön raaka-aine, puhdas linja, 19 000 t</a:t>
                      </a:r>
                      <a:endParaRPr lang="fi-FI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9029507"/>
                  </a:ext>
                </a:extLst>
              </a:tr>
              <a:tr h="3004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Typpi: 91 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u="none" strike="noStrike" dirty="0">
                          <a:effectLst/>
                        </a:rPr>
                        <a:t>Typpi: 103  t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4716111"/>
                  </a:ext>
                </a:extLst>
              </a:tr>
              <a:tr h="3004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Fosfori: 16 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u="none" strike="noStrike" dirty="0">
                          <a:effectLst/>
                        </a:rPr>
                        <a:t>Fosfori: 18  t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6494099"/>
                  </a:ext>
                </a:extLst>
              </a:tr>
              <a:tr h="3004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Kalium: 82 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u="none" strike="noStrike" dirty="0">
                          <a:effectLst/>
                        </a:rPr>
                        <a:t>Kalium: 91  t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3898941"/>
                  </a:ext>
                </a:extLst>
              </a:tr>
              <a:tr h="3004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Vesiliuk</a:t>
                      </a:r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. typpi: 51 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i-FI" sz="1100" u="none" strike="noStrike" dirty="0" err="1">
                          <a:effectLst/>
                        </a:rPr>
                        <a:t>Vesiliuk</a:t>
                      </a:r>
                      <a:r>
                        <a:rPr lang="fi-FI" sz="1100" u="none" strike="noStrike" dirty="0">
                          <a:effectLst/>
                        </a:rPr>
                        <a:t>. typpi: 52 t 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0785761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DBA56C0E-349D-62DD-3B8E-AD5BB197998F}"/>
              </a:ext>
            </a:extLst>
          </p:cNvPr>
          <p:cNvSpPr txBox="1"/>
          <p:nvPr/>
        </p:nvSpPr>
        <p:spPr>
          <a:xfrm>
            <a:off x="958840" y="1772816"/>
            <a:ext cx="7280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Prosessissa orgaaninen aines hajoaa -&gt; CH₄ ja CO₂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Pääravinnemäärät (N, P, K) säilyvät mädätyksessä suurin piirtein samana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Typen laatu muuttuu -&gt; Ammoniumtypen osuus mädätyksen jälkeen ~60–75 % kokonaistypestä, alun perin ~50-60 %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Mahdollinen typpihaihdunta tapahtuu </a:t>
            </a:r>
            <a:r>
              <a:rPr lang="fi-FI" dirty="0" err="1">
                <a:solidFill>
                  <a:schemeClr val="bg1"/>
                </a:solidFill>
              </a:rPr>
              <a:t>mädätteen</a:t>
            </a:r>
            <a:r>
              <a:rPr lang="fi-FI" dirty="0">
                <a:solidFill>
                  <a:schemeClr val="bg1"/>
                </a:solidFill>
              </a:rPr>
              <a:t> varastoinnin tai levityksen aikana</a:t>
            </a:r>
          </a:p>
        </p:txBody>
      </p:sp>
    </p:spTree>
    <p:extLst>
      <p:ext uri="{BB962C8B-B14F-4D97-AF65-F5344CB8AC3E}">
        <p14:creationId xmlns:p14="http://schemas.microsoft.com/office/powerpoint/2010/main" val="6537069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emijärvi_yleisPP_esitys_valm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ba0216-1a83-4236-8e0a-f7ec4c39cee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FDACCEFED9EC41A6E108B8AE5EEFC9" ma:contentTypeVersion="9" ma:contentTypeDescription="Luo uusi asiakirja." ma:contentTypeScope="" ma:versionID="88c53286e25e52c3625395d10ec33c4e">
  <xsd:schema xmlns:xsd="http://www.w3.org/2001/XMLSchema" xmlns:xs="http://www.w3.org/2001/XMLSchema" xmlns:p="http://schemas.microsoft.com/office/2006/metadata/properties" xmlns:ns3="30ba0216-1a83-4236-8e0a-f7ec4c39cee7" targetNamespace="http://schemas.microsoft.com/office/2006/metadata/properties" ma:root="true" ma:fieldsID="652c21904e5552e8600a5cbe59f8e922" ns3:_="">
    <xsd:import namespace="30ba0216-1a83-4236-8e0a-f7ec4c39cee7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a0216-1a83-4236-8e0a-f7ec4c39cee7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CEB314-34F4-415B-8CCC-B6F653BF2568}">
  <ds:schemaRefs>
    <ds:schemaRef ds:uri="http://purl.org/dc/terms/"/>
    <ds:schemaRef ds:uri="http://schemas.microsoft.com/office/2006/documentManagement/types"/>
    <ds:schemaRef ds:uri="http://purl.org/dc/dcmitype/"/>
    <ds:schemaRef ds:uri="30ba0216-1a83-4236-8e0a-f7ec4c39cee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0EC51D-E139-40CF-A28D-65722BA3E6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BCB0C9-560E-4899-8859-640A6CED69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ba0216-1a83-4236-8e0a-f7ec4c39ce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</TotalTime>
  <Words>473</Words>
  <Application>Microsoft Office PowerPoint</Application>
  <PresentationFormat>Näytössä katseltava diaesitys (4:3)</PresentationFormat>
  <Paragraphs>113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Aptos Narrow</vt:lpstr>
      <vt:lpstr>Arial</vt:lpstr>
      <vt:lpstr>Arial Black</vt:lpstr>
      <vt:lpstr>Calibri</vt:lpstr>
      <vt:lpstr>Wingdings</vt:lpstr>
      <vt:lpstr>Kemijärvi_yleisPP_esitys_valmis</vt:lpstr>
      <vt:lpstr>Tilannekatsaus biokaasun tuotantoon 8.4.2026</vt:lpstr>
      <vt:lpstr>Sisältö</vt:lpstr>
      <vt:lpstr>1. Syötekartoituksen tulokset</vt:lpstr>
      <vt:lpstr>A) Kiinnostus</vt:lpstr>
      <vt:lpstr>B) Määrät ja energiasisältö</vt:lpstr>
      <vt:lpstr>B) Määrät ja energiasisältö</vt:lpstr>
      <vt:lpstr>C) Syötteiden sijainnit ja logistiikka</vt:lpstr>
      <vt:lpstr>C) Syötteiden sijainnit ja logistiikka</vt:lpstr>
      <vt:lpstr>2. Puhtaan linjan ravinteet </vt:lpstr>
      <vt:lpstr>3. Riskitekijät syötteiden saatavuudessa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Hälinen Mari Kemijärvi</dc:creator>
  <cp:lastModifiedBy>Hälinen Mari Kemijärvi</cp:lastModifiedBy>
  <cp:revision>2</cp:revision>
  <dcterms:created xsi:type="dcterms:W3CDTF">2026-04-07T05:22:43Z</dcterms:created>
  <dcterms:modified xsi:type="dcterms:W3CDTF">2026-04-09T06:20:03Z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0x0101009DFDACCEFED9EC41A6E108B8AE5EEFC9</vt:lpwstr>
  </property>
</Properties>
</file>